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1" r:id="rId1"/>
    <p:sldMasterId id="2147483728" r:id="rId2"/>
  </p:sldMasterIdLst>
  <p:notesMasterIdLst>
    <p:notesMasterId r:id="rId17"/>
  </p:notesMasterIdLst>
  <p:handoutMasterIdLst>
    <p:handoutMasterId r:id="rId18"/>
  </p:handoutMasterIdLst>
  <p:sldIdLst>
    <p:sldId id="627" r:id="rId3"/>
    <p:sldId id="720" r:id="rId4"/>
    <p:sldId id="778" r:id="rId5"/>
    <p:sldId id="693" r:id="rId6"/>
    <p:sldId id="774" r:id="rId7"/>
    <p:sldId id="779" r:id="rId8"/>
    <p:sldId id="697" r:id="rId9"/>
    <p:sldId id="721" r:id="rId10"/>
    <p:sldId id="780" r:id="rId11"/>
    <p:sldId id="722" r:id="rId12"/>
    <p:sldId id="776" r:id="rId13"/>
    <p:sldId id="775" r:id="rId14"/>
    <p:sldId id="777" r:id="rId15"/>
    <p:sldId id="766" r:id="rId16"/>
  </p:sldIdLst>
  <p:sldSz cx="9144000" cy="6858000" type="screen4x3"/>
  <p:notesSz cx="6797675" cy="9926638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ma Sanandaji" initials="NS" lastIdx="2" clrIdx="0"/>
  <p:cmAuthor id="1" name="NimaSanandaji" initials="N" lastIdx="1" clrIdx="1">
    <p:extLst>
      <p:ext uri="{19B8F6BF-5375-455C-9EA6-DF929625EA0E}">
        <p15:presenceInfo xmlns:p15="http://schemas.microsoft.com/office/powerpoint/2012/main" userId="NimaSanandaj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FF0000"/>
    <a:srgbClr val="8EC928"/>
    <a:srgbClr val="1D1C1C"/>
    <a:srgbClr val="FFBB33"/>
    <a:srgbClr val="E4874E"/>
    <a:srgbClr val="E0B152"/>
    <a:srgbClr val="1F99D9"/>
    <a:srgbClr val="4088A8"/>
    <a:srgbClr val="7C7C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374" autoAdjust="0"/>
    <p:restoredTop sz="80277" autoAdjust="0"/>
  </p:normalViewPr>
  <p:slideViewPr>
    <p:cSldViewPr>
      <p:cViewPr>
        <p:scale>
          <a:sx n="59" d="100"/>
          <a:sy n="59" d="100"/>
        </p:scale>
        <p:origin x="329" y="41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in%207\Downloads\FMRS%202019%20anf&#246;rande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in%207\Downloads\FMRS%202019%20anf&#246;rande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in%207\Downloads\FMRS%202019%20anf&#246;rand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in%207\Downloads\FMRS%202019%20anf&#246;rande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in%207\Downloads\FMRS%202019%20anf&#246;rand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Spin%207\Downloads\FMRS%202019%20anf&#246;rande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Have "a great deal" of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freedom of choice &amp; control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over own life (%)</a:t>
            </a:r>
          </a:p>
        </c:rich>
      </c:tx>
      <c:layout>
        <c:manualLayout>
          <c:xMode val="edge"/>
          <c:yMode val="edge"/>
          <c:x val="0.24748531851647873"/>
          <c:y val="0.10001415864890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325721420744736E-2"/>
          <c:y val="0.14371308016877637"/>
          <c:w val="0.89492844896630275"/>
          <c:h val="0.62589988395663076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1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344-4D59-B8D3-5D3C6C78AE92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344-4D59-B8D3-5D3C6C78AE92}"/>
              </c:ext>
            </c:extLst>
          </c:dPt>
          <c:dLbls>
            <c:dLbl>
              <c:idx val="1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F344-4D59-B8D3-5D3C6C78AE9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'Great deal of freedom'!$B$4:$B$15</c:f>
              <c:strCache>
                <c:ptCount val="12"/>
                <c:pt idx="0">
                  <c:v>Netherlands</c:v>
                </c:pt>
                <c:pt idx="1">
                  <c:v>Belarus</c:v>
                </c:pt>
                <c:pt idx="2">
                  <c:v>Estonia</c:v>
                </c:pt>
                <c:pt idx="3">
                  <c:v>Russia</c:v>
                </c:pt>
                <c:pt idx="4">
                  <c:v>Poland</c:v>
                </c:pt>
                <c:pt idx="5">
                  <c:v>Spain</c:v>
                </c:pt>
                <c:pt idx="6">
                  <c:v>Ukraine</c:v>
                </c:pt>
                <c:pt idx="7">
                  <c:v>Germany</c:v>
                </c:pt>
                <c:pt idx="8">
                  <c:v>Sweden</c:v>
                </c:pt>
                <c:pt idx="9">
                  <c:v>Cyprus</c:v>
                </c:pt>
                <c:pt idx="10">
                  <c:v>Slovenia</c:v>
                </c:pt>
                <c:pt idx="11">
                  <c:v>Romania</c:v>
                </c:pt>
              </c:strCache>
            </c:strRef>
          </c:cat>
          <c:val>
            <c:numRef>
              <c:f>'Great deal of freedom'!$C$4:$C$15</c:f>
              <c:numCache>
                <c:formatCode>General</c:formatCode>
                <c:ptCount val="12"/>
                <c:pt idx="0">
                  <c:v>2.1</c:v>
                </c:pt>
                <c:pt idx="1">
                  <c:v>6.8</c:v>
                </c:pt>
                <c:pt idx="2">
                  <c:v>7.2</c:v>
                </c:pt>
                <c:pt idx="3">
                  <c:v>7.4</c:v>
                </c:pt>
                <c:pt idx="4">
                  <c:v>9.9</c:v>
                </c:pt>
                <c:pt idx="5">
                  <c:v>12.8</c:v>
                </c:pt>
                <c:pt idx="6">
                  <c:v>13</c:v>
                </c:pt>
                <c:pt idx="7">
                  <c:v>13.2</c:v>
                </c:pt>
                <c:pt idx="8">
                  <c:v>20.399999999999999</c:v>
                </c:pt>
                <c:pt idx="9">
                  <c:v>20.8</c:v>
                </c:pt>
                <c:pt idx="10">
                  <c:v>25.3</c:v>
                </c:pt>
                <c:pt idx="11">
                  <c:v>35.6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344-4D59-B8D3-5D3C6C78AE9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7150368"/>
        <c:axId val="1637147456"/>
      </c:barChart>
      <c:catAx>
        <c:axId val="163715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7147456"/>
        <c:crosses val="autoZero"/>
        <c:auto val="1"/>
        <c:lblAlgn val="ctr"/>
        <c:lblOffset val="100"/>
        <c:noMultiLvlLbl val="0"/>
      </c:catAx>
      <c:valAx>
        <c:axId val="163714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715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Have "a great deal" of freedom of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choice and control over own life (%)</a:t>
            </a:r>
          </a:p>
        </c:rich>
      </c:tx>
      <c:layout>
        <c:manualLayout>
          <c:xMode val="edge"/>
          <c:yMode val="edge"/>
          <c:x val="0.18637421408855923"/>
          <c:y val="0.1000141586489003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325721420744736E-2"/>
          <c:y val="0.14371308016877637"/>
          <c:w val="0.89492844896630275"/>
          <c:h val="0.62589988395663076"/>
        </c:manualLayout>
      </c:layout>
      <c:barChart>
        <c:barDir val="col"/>
        <c:grouping val="cluster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637150368"/>
        <c:axId val="1637147456"/>
      </c:barChart>
      <c:catAx>
        <c:axId val="163715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7147456"/>
        <c:crosses val="autoZero"/>
        <c:auto val="1"/>
        <c:lblAlgn val="ctr"/>
        <c:lblOffset val="100"/>
        <c:noMultiLvlLbl val="0"/>
      </c:catAx>
      <c:valAx>
        <c:axId val="163714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715036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1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Particularly </a:t>
            </a:r>
            <a:r>
              <a:rPr lang="en-US" sz="24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Romanians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feel</a:t>
            </a: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b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baseline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they </a:t>
            </a: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"a great deal" of freedom </a:t>
            </a:r>
            <a:b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choice &amp; control over own life</a:t>
            </a:r>
          </a:p>
        </c:rich>
      </c:tx>
      <c:layout>
        <c:manualLayout>
          <c:xMode val="edge"/>
          <c:yMode val="edge"/>
          <c:x val="0.30927674702810798"/>
          <c:y val="0.1740638402814827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4.4325721420744736E-2"/>
          <c:y val="0.14371308016877637"/>
          <c:w val="0.89492844896630275"/>
          <c:h val="0.76932111328289532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AA-4D6C-8E67-83311DCC8EFD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3">
                  <a:lumMod val="75000"/>
                </a:schemeClr>
              </a:solidFill>
              <a:ln>
                <a:solidFill>
                  <a:schemeClr val="accent3">
                    <a:lumMod val="75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FAA-4D6C-8E67-83311DCC8EFD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8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AFAA-4D6C-8E67-83311DCC8EF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'Great deal of freedom'!$B$36:$B$38</c:f>
              <c:strCache>
                <c:ptCount val="3"/>
                <c:pt idx="0">
                  <c:v>Up to 29 years</c:v>
                </c:pt>
                <c:pt idx="1">
                  <c:v>30 to 49 years</c:v>
                </c:pt>
                <c:pt idx="2">
                  <c:v>50 or older</c:v>
                </c:pt>
              </c:strCache>
            </c:strRef>
          </c:cat>
          <c:val>
            <c:numRef>
              <c:f>'Great deal of freedom'!$C$36:$C$38</c:f>
              <c:numCache>
                <c:formatCode>General</c:formatCode>
                <c:ptCount val="3"/>
                <c:pt idx="0">
                  <c:v>38.1</c:v>
                </c:pt>
                <c:pt idx="1">
                  <c:v>34.200000000000003</c:v>
                </c:pt>
                <c:pt idx="2">
                  <c:v>35.700000000000003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FAA-4D6C-8E67-83311DCC8E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37150368"/>
        <c:axId val="1637147456"/>
      </c:barChart>
      <c:catAx>
        <c:axId val="1637150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7147456"/>
        <c:crosses val="autoZero"/>
        <c:auto val="1"/>
        <c:lblAlgn val="ctr"/>
        <c:lblOffset val="100"/>
        <c:noMultiLvlLbl val="0"/>
      </c:catAx>
      <c:valAx>
        <c:axId val="16371474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371503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Youth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unemployment is low,</a:t>
            </a:r>
            <a:b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there is </a:t>
            </a:r>
            <a:r>
              <a:rPr lang="en-US" sz="24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choice &amp; freedom in jobs</a:t>
            </a:r>
            <a:r>
              <a:rPr lang="en-US" sz="2400" b="1" baseline="0" dirty="0">
                <a:solidFill>
                  <a:srgbClr val="FFFFFF">
                    <a:lumMod val="65000"/>
                    <a:lumOff val="35000"/>
                  </a:srgb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36504139576777972"/>
          <c:y val="0.4240789724986861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30061122685175"/>
          <c:y val="0.11215311282516674"/>
          <c:w val="0.83098032725473114"/>
          <c:h val="0.837452829835386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Growth!$G$15</c:f>
              <c:strCache>
                <c:ptCount val="1"/>
                <c:pt idx="0">
                  <c:v>Youth Unemployment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7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B0A-435E-9351-93AB13EB13AD}"/>
              </c:ext>
            </c:extLst>
          </c:dPt>
          <c:cat>
            <c:strRef>
              <c:f>Growth!$F$16:$F$41</c:f>
              <c:strCache>
                <c:ptCount val="26"/>
                <c:pt idx="0">
                  <c:v>Czechia</c:v>
                </c:pt>
                <c:pt idx="1">
                  <c:v>Germany</c:v>
                </c:pt>
                <c:pt idx="2">
                  <c:v>Hungary</c:v>
                </c:pt>
                <c:pt idx="3">
                  <c:v>Malta</c:v>
                </c:pt>
                <c:pt idx="4">
                  <c:v>Netherlands</c:v>
                </c:pt>
                <c:pt idx="5">
                  <c:v>Poland</c:v>
                </c:pt>
                <c:pt idx="6">
                  <c:v>United Kingdom</c:v>
                </c:pt>
                <c:pt idx="7">
                  <c:v>Romania</c:v>
                </c:pt>
                <c:pt idx="8">
                  <c:v>Austria</c:v>
                </c:pt>
                <c:pt idx="9">
                  <c:v>Bulgaria</c:v>
                </c:pt>
                <c:pt idx="10">
                  <c:v>Luxembourg</c:v>
                </c:pt>
                <c:pt idx="11">
                  <c:v>Slovenia</c:v>
                </c:pt>
                <c:pt idx="12">
                  <c:v>Ireland</c:v>
                </c:pt>
                <c:pt idx="13">
                  <c:v>Belgium</c:v>
                </c:pt>
                <c:pt idx="14">
                  <c:v>Lithuania</c:v>
                </c:pt>
                <c:pt idx="15">
                  <c:v>Sweden</c:v>
                </c:pt>
                <c:pt idx="16">
                  <c:v>Slovakia</c:v>
                </c:pt>
                <c:pt idx="17">
                  <c:v>Portugal</c:v>
                </c:pt>
                <c:pt idx="18">
                  <c:v>Latvia</c:v>
                </c:pt>
                <c:pt idx="19">
                  <c:v>Finland</c:v>
                </c:pt>
                <c:pt idx="20">
                  <c:v>Cyprus</c:v>
                </c:pt>
                <c:pt idx="21">
                  <c:v>France</c:v>
                </c:pt>
                <c:pt idx="22">
                  <c:v>Denmark</c:v>
                </c:pt>
                <c:pt idx="23">
                  <c:v>Spain</c:v>
                </c:pt>
                <c:pt idx="24">
                  <c:v>Greece</c:v>
                </c:pt>
                <c:pt idx="25">
                  <c:v>Italy</c:v>
                </c:pt>
              </c:strCache>
            </c:strRef>
          </c:cat>
          <c:val>
            <c:numRef>
              <c:f>Growth!$G$16:$G$41</c:f>
              <c:numCache>
                <c:formatCode>0.0</c:formatCode>
                <c:ptCount val="26"/>
                <c:pt idx="0">
                  <c:v>2.2000000000000002</c:v>
                </c:pt>
                <c:pt idx="1">
                  <c:v>3.4</c:v>
                </c:pt>
                <c:pt idx="2">
                  <c:v>3.7</c:v>
                </c:pt>
                <c:pt idx="3">
                  <c:v>3.8</c:v>
                </c:pt>
                <c:pt idx="4">
                  <c:v>3.8</c:v>
                </c:pt>
                <c:pt idx="5">
                  <c:v>3.9</c:v>
                </c:pt>
                <c:pt idx="6">
                  <c:v>4</c:v>
                </c:pt>
                <c:pt idx="7">
                  <c:v>4.2</c:v>
                </c:pt>
                <c:pt idx="8">
                  <c:v>4.9000000000000004</c:v>
                </c:pt>
                <c:pt idx="9">
                  <c:v>5.2</c:v>
                </c:pt>
                <c:pt idx="10">
                  <c:v>5.3</c:v>
                </c:pt>
                <c:pt idx="11">
                  <c:v>5.4</c:v>
                </c:pt>
                <c:pt idx="12">
                  <c:v>5.8</c:v>
                </c:pt>
                <c:pt idx="13">
                  <c:v>5.9</c:v>
                </c:pt>
                <c:pt idx="14">
                  <c:v>6.3</c:v>
                </c:pt>
                <c:pt idx="15">
                  <c:v>6.3</c:v>
                </c:pt>
                <c:pt idx="16">
                  <c:v>6.6</c:v>
                </c:pt>
                <c:pt idx="17">
                  <c:v>7</c:v>
                </c:pt>
                <c:pt idx="18">
                  <c:v>7.4</c:v>
                </c:pt>
                <c:pt idx="19">
                  <c:v>7.4</c:v>
                </c:pt>
                <c:pt idx="20">
                  <c:v>8.4</c:v>
                </c:pt>
                <c:pt idx="21">
                  <c:v>9.1</c:v>
                </c:pt>
                <c:pt idx="22">
                  <c:v>11</c:v>
                </c:pt>
                <c:pt idx="23">
                  <c:v>15.3</c:v>
                </c:pt>
                <c:pt idx="24">
                  <c:v>19.3</c:v>
                </c:pt>
                <c:pt idx="25">
                  <c:v>34.700000000000003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B0A-435E-9351-93AB13EB13A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9961888"/>
        <c:axId val="329964840"/>
      </c:barChart>
      <c:catAx>
        <c:axId val="329961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9964840"/>
        <c:crosses val="autoZero"/>
        <c:auto val="1"/>
        <c:lblAlgn val="ctr"/>
        <c:lblOffset val="100"/>
        <c:noMultiLvlLbl val="0"/>
      </c:catAx>
      <c:valAx>
        <c:axId val="329964840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996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Romanian economy is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catching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up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 to rest of Europe. </a:t>
            </a:r>
            <a:b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Growing prosperity </a:t>
            </a: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creates</a:t>
            </a:r>
            <a:b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baseline="0" dirty="0">
                <a:latin typeface="Arial" panose="020B0604020202020204" pitchFamily="34" charset="0"/>
                <a:cs typeface="Arial" panose="020B0604020202020204" pitchFamily="34" charset="0"/>
              </a:rPr>
              <a:t>opportunities for individuals.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c:rich>
      </c:tx>
      <c:layout>
        <c:manualLayout>
          <c:xMode val="edge"/>
          <c:yMode val="edge"/>
          <c:x val="0.44974250546235606"/>
          <c:y val="3.52738584601710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3852372884494316"/>
          <c:y val="7.7171363675640967E-2"/>
          <c:w val="0.83406924693552564"/>
          <c:h val="0.87299451295535047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Growth!$J$15</c:f>
              <c:strCache>
                <c:ptCount val="1"/>
                <c:pt idx="0">
                  <c:v>Economic Growth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3">
                  <a:lumMod val="50000"/>
                </a:schemeClr>
              </a:solidFill>
              <a:ln>
                <a:solidFill>
                  <a:schemeClr val="accent3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359-4B25-A448-8E31688A078A}"/>
              </c:ext>
            </c:extLst>
          </c:dPt>
          <c:cat>
            <c:strRef>
              <c:f>Growth!$I$16:$I$41</c:f>
              <c:strCache>
                <c:ptCount val="26"/>
                <c:pt idx="0">
                  <c:v>Latvia</c:v>
                </c:pt>
                <c:pt idx="1">
                  <c:v>Ireland</c:v>
                </c:pt>
                <c:pt idx="2">
                  <c:v>Hungary</c:v>
                </c:pt>
                <c:pt idx="3">
                  <c:v>Poland</c:v>
                </c:pt>
                <c:pt idx="4">
                  <c:v>Romania</c:v>
                </c:pt>
                <c:pt idx="5">
                  <c:v>Lithuania</c:v>
                </c:pt>
                <c:pt idx="6">
                  <c:v>Slovenia</c:v>
                </c:pt>
                <c:pt idx="7">
                  <c:v>Slovakia</c:v>
                </c:pt>
                <c:pt idx="8">
                  <c:v>Malta</c:v>
                </c:pt>
                <c:pt idx="9">
                  <c:v>Bulgaria</c:v>
                </c:pt>
                <c:pt idx="10">
                  <c:v>Cyprus</c:v>
                </c:pt>
                <c:pt idx="11">
                  <c:v>Czechia</c:v>
                </c:pt>
                <c:pt idx="12">
                  <c:v>Portugal</c:v>
                </c:pt>
                <c:pt idx="13">
                  <c:v>Austria</c:v>
                </c:pt>
                <c:pt idx="14">
                  <c:v>Finland</c:v>
                </c:pt>
                <c:pt idx="15">
                  <c:v>Greece</c:v>
                </c:pt>
                <c:pt idx="16">
                  <c:v>Netherlands</c:v>
                </c:pt>
                <c:pt idx="17">
                  <c:v>Spain</c:v>
                </c:pt>
                <c:pt idx="18">
                  <c:v>France</c:v>
                </c:pt>
                <c:pt idx="19">
                  <c:v>Sweden</c:v>
                </c:pt>
                <c:pt idx="20">
                  <c:v>Germany</c:v>
                </c:pt>
                <c:pt idx="21">
                  <c:v>Italy</c:v>
                </c:pt>
                <c:pt idx="22">
                  <c:v>Belgium</c:v>
                </c:pt>
                <c:pt idx="23">
                  <c:v>Denmark</c:v>
                </c:pt>
                <c:pt idx="24">
                  <c:v>United Kingdom</c:v>
                </c:pt>
                <c:pt idx="25">
                  <c:v>Luxembourg</c:v>
                </c:pt>
              </c:strCache>
            </c:strRef>
          </c:cat>
          <c:val>
            <c:numRef>
              <c:f>Growth!$J$16:$J$41</c:f>
              <c:numCache>
                <c:formatCode>0.0</c:formatCode>
                <c:ptCount val="26"/>
                <c:pt idx="0">
                  <c:v>5.6</c:v>
                </c:pt>
                <c:pt idx="1">
                  <c:v>5.4</c:v>
                </c:pt>
                <c:pt idx="2">
                  <c:v>5.0999999999999996</c:v>
                </c:pt>
                <c:pt idx="3">
                  <c:v>5.0999999999999996</c:v>
                </c:pt>
                <c:pt idx="4">
                  <c:v>4.4000000000000004</c:v>
                </c:pt>
                <c:pt idx="5">
                  <c:v>4.3</c:v>
                </c:pt>
                <c:pt idx="6">
                  <c:v>4.2</c:v>
                </c:pt>
                <c:pt idx="7">
                  <c:v>4</c:v>
                </c:pt>
                <c:pt idx="8">
                  <c:v>3.6</c:v>
                </c:pt>
                <c:pt idx="9">
                  <c:v>3.5</c:v>
                </c:pt>
                <c:pt idx="10">
                  <c:v>2.7</c:v>
                </c:pt>
                <c:pt idx="11">
                  <c:v>2.5</c:v>
                </c:pt>
                <c:pt idx="12">
                  <c:v>2.4</c:v>
                </c:pt>
                <c:pt idx="13">
                  <c:v>2.2000000000000002</c:v>
                </c:pt>
                <c:pt idx="14">
                  <c:v>2.2000000000000002</c:v>
                </c:pt>
                <c:pt idx="15">
                  <c:v>2.2000000000000002</c:v>
                </c:pt>
                <c:pt idx="16">
                  <c:v>2.1</c:v>
                </c:pt>
                <c:pt idx="17">
                  <c:v>2.1</c:v>
                </c:pt>
                <c:pt idx="18">
                  <c:v>1.4</c:v>
                </c:pt>
                <c:pt idx="19">
                  <c:v>1.2</c:v>
                </c:pt>
                <c:pt idx="20">
                  <c:v>1.1000000000000001</c:v>
                </c:pt>
                <c:pt idx="21">
                  <c:v>1</c:v>
                </c:pt>
                <c:pt idx="22">
                  <c:v>0.9</c:v>
                </c:pt>
                <c:pt idx="23">
                  <c:v>0.9</c:v>
                </c:pt>
                <c:pt idx="24">
                  <c:v>0.8</c:v>
                </c:pt>
                <c:pt idx="25">
                  <c:v>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359-4B25-A448-8E31688A07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329961888"/>
        <c:axId val="329964840"/>
      </c:barChart>
      <c:catAx>
        <c:axId val="32996188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9964840"/>
        <c:crosses val="autoZero"/>
        <c:auto val="1"/>
        <c:lblAlgn val="ctr"/>
        <c:lblOffset val="100"/>
        <c:noMultiLvlLbl val="0"/>
      </c:catAx>
      <c:valAx>
        <c:axId val="329964840"/>
        <c:scaling>
          <c:orientation val="minMax"/>
        </c:scaling>
        <c:delete val="0"/>
        <c:axPos val="b"/>
        <c:numFmt formatCode="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32996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more economic freedom, </a:t>
            </a:r>
            <a:b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higher prosperity</a:t>
            </a:r>
          </a:p>
        </c:rich>
      </c:tx>
      <c:layout>
        <c:manualLayout>
          <c:xMode val="edge"/>
          <c:yMode val="edge"/>
          <c:x val="0.23122911198600174"/>
          <c:y val="0.1203712452610090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0853277187106682"/>
          <c:y val="8.4260329355604777E-2"/>
          <c:w val="0.86009500348944468"/>
          <c:h val="0.78256743545180329"/>
        </c:manualLayout>
      </c:layout>
      <c:scatterChart>
        <c:scatterStyle val="lineMarker"/>
        <c:varyColors val="0"/>
        <c:ser>
          <c:idx val="0"/>
          <c:order val="0"/>
          <c:spPr>
            <a:ln w="28575" cap="rnd">
              <a:noFill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25400">
                <a:solidFill>
                  <a:schemeClr val="accent1"/>
                </a:solidFill>
              </a:ln>
              <a:effectLst/>
            </c:spPr>
          </c:marker>
          <c:dPt>
            <c:idx val="16"/>
            <c:marker>
              <c:symbol val="circle"/>
              <c:size val="5"/>
              <c:spPr>
                <a:solidFill>
                  <a:schemeClr val="accent3">
                    <a:lumMod val="75000"/>
                  </a:schemeClr>
                </a:solidFill>
                <a:ln w="25400">
                  <a:solidFill>
                    <a:schemeClr val="accent1"/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0-9DBB-455E-9986-DEB3228C9A09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Belgium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DBB-455E-9986-DEB3228C9A09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Bulgaria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DBB-455E-9986-DEB3228C9A09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Czechia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DBB-455E-9986-DEB3228C9A09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Denmark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DBB-455E-9986-DEB3228C9A09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Estonia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DBB-455E-9986-DEB3228C9A09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/>
                      <a:t>Finland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9DBB-455E-9986-DEB3228C9A09}"/>
                </c:ext>
              </c:extLst>
            </c:dLbl>
            <c:dLbl>
              <c:idx val="6"/>
              <c:tx>
                <c:rich>
                  <a:bodyPr/>
                  <a:lstStyle/>
                  <a:p>
                    <a:r>
                      <a:rPr lang="en-US"/>
                      <a:t>France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DBB-455E-9986-DEB3228C9A09}"/>
                </c:ext>
              </c:extLst>
            </c:dLbl>
            <c:dLbl>
              <c:idx val="7"/>
              <c:layout>
                <c:manualLayout>
                  <c:x val="-5.1810621557242004E-2"/>
                  <c:y val="-2.2917587313401114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Germany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9DBB-455E-9986-DEB3228C9A09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Greece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9DBB-455E-9986-DEB3228C9A09}"/>
                </c:ext>
              </c:extLst>
            </c:dLbl>
            <c:dLbl>
              <c:idx val="9"/>
              <c:layout>
                <c:manualLayout>
                  <c:x val="-3.7518036300071701E-2"/>
                  <c:y val="-2.0371188723023213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Hungary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9DBB-455E-9986-DEB3228C9A09}"/>
                </c:ext>
              </c:extLst>
            </c:dLbl>
            <c:dLbl>
              <c:idx val="10"/>
              <c:layout>
                <c:manualLayout>
                  <c:x val="-3.9304609457218108E-2"/>
                  <c:y val="-2.2917587313401162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Ireland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9DBB-455E-9986-DEB3228C9A09}"/>
                </c:ext>
              </c:extLst>
            </c:dLbl>
            <c:dLbl>
              <c:idx val="11"/>
              <c:tx>
                <c:rich>
                  <a:bodyPr/>
                  <a:lstStyle/>
                  <a:p>
                    <a:r>
                      <a:rPr lang="en-US"/>
                      <a:t>Italy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9DBB-455E-9986-DEB3228C9A09}"/>
                </c:ext>
              </c:extLst>
            </c:dLbl>
            <c:dLbl>
              <c:idx val="12"/>
              <c:tx>
                <c:rich>
                  <a:bodyPr/>
                  <a:lstStyle/>
                  <a:p>
                    <a:r>
                      <a:rPr lang="en-US"/>
                      <a:t>Luxembourg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9DBB-455E-9986-DEB3228C9A09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/>
                      <a:t>Netherlands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9DBB-455E-9986-DEB3228C9A09}"/>
                </c:ext>
              </c:extLst>
            </c:dLbl>
            <c:dLbl>
              <c:idx val="14"/>
              <c:tx>
                <c:rich>
                  <a:bodyPr/>
                  <a:lstStyle/>
                  <a:p>
                    <a:r>
                      <a:rPr lang="en-US"/>
                      <a:t>Norway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9DBB-455E-9986-DEB3228C9A09}"/>
                </c:ext>
              </c:extLst>
            </c:dLbl>
            <c:dLbl>
              <c:idx val="15"/>
              <c:tx>
                <c:rich>
                  <a:bodyPr/>
                  <a:lstStyle/>
                  <a:p>
                    <a:r>
                      <a:rPr lang="en-US"/>
                      <a:t>Poland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9DBB-455E-9986-DEB3228C9A09}"/>
                </c:ext>
              </c:extLst>
            </c:dLbl>
            <c:dLbl>
              <c:idx val="16"/>
              <c:layout>
                <c:manualLayout>
                  <c:x val="-3.5731463142926086E-3"/>
                  <c:y val="-2.5463985903779948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defRPr>
                    </a:pPr>
                    <a:r>
                      <a:rPr lang="en-US" sz="1200" b="1">
                        <a:solidFill>
                          <a:schemeClr val="accent3">
                            <a:lumMod val="7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rPr>
                      <a:t>Romania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accent3">
                          <a:lumMod val="75000"/>
                        </a:schemeClr>
                      </a:solidFill>
                      <a:latin typeface="Arial" panose="020B0604020202020204" pitchFamily="34" charset="0"/>
                      <a:ea typeface="+mn-ea"/>
                      <a:cs typeface="Arial" panose="020B0604020202020204" pitchFamily="34" charset="0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DBB-455E-9986-DEB3228C9A09}"/>
                </c:ext>
              </c:extLst>
            </c:dLbl>
            <c:dLbl>
              <c:idx val="17"/>
              <c:tx>
                <c:rich>
                  <a:bodyPr/>
                  <a:lstStyle/>
                  <a:p>
                    <a:r>
                      <a:rPr lang="en-US"/>
                      <a:t>Slovenia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9DBB-455E-9986-DEB3228C9A09}"/>
                </c:ext>
              </c:extLst>
            </c:dLbl>
            <c:dLbl>
              <c:idx val="18"/>
              <c:tx>
                <c:rich>
                  <a:bodyPr/>
                  <a:lstStyle/>
                  <a:p>
                    <a:r>
                      <a:rPr lang="en-US"/>
                      <a:t>Spain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9DBB-455E-9986-DEB3228C9A09}"/>
                </c:ext>
              </c:extLst>
            </c:dLbl>
            <c:dLbl>
              <c:idx val="19"/>
              <c:layout>
                <c:manualLayout>
                  <c:x val="-4.4462489063867017E-2"/>
                  <c:y val="-1.80565762613006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Sweden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9DBB-455E-9986-DEB3228C9A09}"/>
                </c:ext>
              </c:extLst>
            </c:dLbl>
            <c:dLbl>
              <c:idx val="20"/>
              <c:layout>
                <c:manualLayout>
                  <c:x val="-2.6737967914438502E-2"/>
                  <c:y val="2.2813688212927757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Switzerland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9DBB-455E-9986-DEB3228C9A09}"/>
                </c:ext>
              </c:extLst>
            </c:dLbl>
            <c:dLbl>
              <c:idx val="21"/>
              <c:tx>
                <c:rich>
                  <a:bodyPr/>
                  <a:lstStyle/>
                  <a:p>
                    <a:r>
                      <a:rPr lang="en-US"/>
                      <a:t>UK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9DBB-455E-9986-DEB3228C9A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trendline>
            <c:spPr>
              <a:ln w="1905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0"/>
          </c:trendline>
          <c:xVal>
            <c:numRef>
              <c:f>'Economic Freedom'!$O$10:$O$31</c:f>
              <c:numCache>
                <c:formatCode>General</c:formatCode>
                <c:ptCount val="22"/>
                <c:pt idx="0">
                  <c:v>67.3</c:v>
                </c:pt>
                <c:pt idx="1">
                  <c:v>69</c:v>
                </c:pt>
                <c:pt idx="2">
                  <c:v>73.7</c:v>
                </c:pt>
                <c:pt idx="3">
                  <c:v>76.7</c:v>
                </c:pt>
                <c:pt idx="4">
                  <c:v>76.599999999999994</c:v>
                </c:pt>
                <c:pt idx="5">
                  <c:v>74.900000000000006</c:v>
                </c:pt>
                <c:pt idx="6">
                  <c:v>63.8</c:v>
                </c:pt>
                <c:pt idx="7">
                  <c:v>73.5</c:v>
                </c:pt>
                <c:pt idx="8">
                  <c:v>57.7</c:v>
                </c:pt>
                <c:pt idx="9">
                  <c:v>65</c:v>
                </c:pt>
                <c:pt idx="10">
                  <c:v>80.5</c:v>
                </c:pt>
                <c:pt idx="11">
                  <c:v>62.2</c:v>
                </c:pt>
                <c:pt idx="12">
                  <c:v>75.900000000000006</c:v>
                </c:pt>
                <c:pt idx="13">
                  <c:v>76.8</c:v>
                </c:pt>
                <c:pt idx="14">
                  <c:v>73</c:v>
                </c:pt>
                <c:pt idx="15">
                  <c:v>67.8</c:v>
                </c:pt>
                <c:pt idx="16">
                  <c:v>68.599999999999994</c:v>
                </c:pt>
                <c:pt idx="17">
                  <c:v>65.5</c:v>
                </c:pt>
                <c:pt idx="18">
                  <c:v>65.7</c:v>
                </c:pt>
                <c:pt idx="19">
                  <c:v>75.2</c:v>
                </c:pt>
                <c:pt idx="20">
                  <c:v>81.900000000000006</c:v>
                </c:pt>
                <c:pt idx="21">
                  <c:v>78.900000000000006</c:v>
                </c:pt>
              </c:numCache>
            </c:numRef>
          </c:xVal>
          <c:yVal>
            <c:numRef>
              <c:f>'Economic Freedom'!$P$10:$P$31</c:f>
              <c:numCache>
                <c:formatCode>General</c:formatCode>
                <c:ptCount val="22"/>
                <c:pt idx="0">
                  <c:v>35300</c:v>
                </c:pt>
                <c:pt idx="1">
                  <c:v>6500</c:v>
                </c:pt>
                <c:pt idx="2">
                  <c:v>17600</c:v>
                </c:pt>
                <c:pt idx="3">
                  <c:v>47500</c:v>
                </c:pt>
                <c:pt idx="4">
                  <c:v>15100</c:v>
                </c:pt>
                <c:pt idx="5">
                  <c:v>36700</c:v>
                </c:pt>
                <c:pt idx="6">
                  <c:v>32900</c:v>
                </c:pt>
                <c:pt idx="7">
                  <c:v>35900</c:v>
                </c:pt>
                <c:pt idx="8">
                  <c:v>17800</c:v>
                </c:pt>
                <c:pt idx="9">
                  <c:v>12500</c:v>
                </c:pt>
                <c:pt idx="10">
                  <c:v>59400</c:v>
                </c:pt>
                <c:pt idx="11">
                  <c:v>26700</c:v>
                </c:pt>
                <c:pt idx="12">
                  <c:v>80800</c:v>
                </c:pt>
                <c:pt idx="13">
                  <c:v>41600</c:v>
                </c:pt>
                <c:pt idx="14">
                  <c:v>69500</c:v>
                </c:pt>
                <c:pt idx="15">
                  <c:v>12400</c:v>
                </c:pt>
                <c:pt idx="16">
                  <c:v>8700</c:v>
                </c:pt>
                <c:pt idx="17">
                  <c:v>20200</c:v>
                </c:pt>
                <c:pt idx="18">
                  <c:v>25000</c:v>
                </c:pt>
                <c:pt idx="19">
                  <c:v>43300</c:v>
                </c:pt>
                <c:pt idx="20">
                  <c:v>58500</c:v>
                </c:pt>
                <c:pt idx="21">
                  <c:v>32400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17-9DBB-455E-9986-DEB3228C9A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698412112"/>
        <c:axId val="1698412944"/>
      </c:scatterChart>
      <c:valAx>
        <c:axId val="1698412112"/>
        <c:scaling>
          <c:orientation val="minMax"/>
          <c:min val="55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Level of Economic</a:t>
                </a:r>
                <a:r>
                  <a:rPr lang="en-US" sz="1400" baseline="0">
                    <a:latin typeface="Arial" panose="020B0604020202020204" pitchFamily="34" charset="0"/>
                    <a:cs typeface="Arial" panose="020B0604020202020204" pitchFamily="34" charset="0"/>
                  </a:rPr>
                  <a:t> Freedom</a:t>
                </a:r>
                <a:endParaRPr lang="en-US" sz="1400">
                  <a:latin typeface="Arial" panose="020B0604020202020204" pitchFamily="34" charset="0"/>
                  <a:cs typeface="Arial" panose="020B060402020202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98412944"/>
        <c:crosses val="autoZero"/>
        <c:crossBetween val="midCat"/>
      </c:valAx>
      <c:valAx>
        <c:axId val="1698412944"/>
        <c:scaling>
          <c:orientation val="minMax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>
                    <a:latin typeface="Arial" panose="020B0604020202020204" pitchFamily="34" charset="0"/>
                    <a:cs typeface="Arial" panose="020B0604020202020204" pitchFamily="34" charset="0"/>
                  </a:rPr>
                  <a:t>Prosperity (Euros per capita)</a:t>
                </a:r>
              </a:p>
            </c:rich>
          </c:tx>
          <c:layout>
            <c:manualLayout>
              <c:xMode val="edge"/>
              <c:yMode val="edge"/>
              <c:x val="1.2477718360071301E-2"/>
              <c:y val="0.290921030308473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698412112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0.77562</cdr:x>
      <cdr:y>0.94304</cdr:y>
    </cdr:from>
    <cdr:to>
      <cdr:x>0.90877</cdr:x>
      <cdr:y>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7092280" y="6467367"/>
          <a:ext cx="1217522" cy="390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Source: World Value Survey.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0.77562</cdr:x>
      <cdr:y>0.94304</cdr:y>
    </cdr:from>
    <cdr:to>
      <cdr:x>0.90877</cdr:x>
      <cdr:y>1</cdr:y>
    </cdr:to>
    <cdr:sp macro="" textlink="">
      <cdr:nvSpPr>
        <cdr:cNvPr id="2" name="textruta 1"/>
        <cdr:cNvSpPr txBox="1"/>
      </cdr:nvSpPr>
      <cdr:spPr>
        <a:xfrm xmlns:a="http://schemas.openxmlformats.org/drawingml/2006/main">
          <a:off x="7092280" y="6467367"/>
          <a:ext cx="1217522" cy="3906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10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rPr>
            <a:t>Source: World Value Survey.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A77997-25CC-E64A-A92A-527A4CB510F4}" type="datetimeFigureOut">
              <a:rPr lang="en-US" smtClean="0"/>
              <a:pPr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1DA78-2AD7-B645-BA91-EF237ED424B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4840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016" y="0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357" y="4715153"/>
            <a:ext cx="4984962" cy="4466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78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016" y="9430306"/>
            <a:ext cx="2945659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a typeface="ＭＳ Ｐゴシック" pitchFamily="1" charset="-128"/>
              </a:defRPr>
            </a:lvl1pPr>
          </a:lstStyle>
          <a:p>
            <a:pPr>
              <a:defRPr/>
            </a:pPr>
            <a:fld id="{3025EF35-DF47-4CF9-BA1C-091E518D73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529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5EF35-DF47-4CF9-BA1C-091E518D736D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548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33F03-B51F-47B1-8AF1-7E36D850EC1E}" type="slidenum">
              <a:rPr lang="en-US" smtClean="0">
                <a:ea typeface="ＭＳ Ｐゴシック" pitchFamily="34" charset="-128"/>
              </a:rPr>
              <a:pPr/>
              <a:t>3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8224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5EF35-DF47-4CF9-BA1C-091E518D736D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680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5EF35-DF47-4CF9-BA1C-091E518D736D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6239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33F03-B51F-47B1-8AF1-7E36D850EC1E}" type="slidenum">
              <a:rPr lang="en-US" smtClean="0">
                <a:ea typeface="ＭＳ Ｐゴシック" pitchFamily="34" charset="-128"/>
              </a:rPr>
              <a:pPr/>
              <a:t>6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2566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33F03-B51F-47B1-8AF1-7E36D850EC1E}" type="slidenum">
              <a:rPr lang="en-US" smtClean="0">
                <a:ea typeface="ＭＳ Ｐゴシック" pitchFamily="34" charset="-128"/>
              </a:rPr>
              <a:pPr/>
              <a:t>9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54434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5EF35-DF47-4CF9-BA1C-091E518D736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69019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025EF35-DF47-4CF9-BA1C-091E518D736D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768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833F03-B51F-47B1-8AF1-7E36D850EC1E}" type="slidenum">
              <a:rPr lang="en-US" smtClean="0">
                <a:ea typeface="ＭＳ Ｐゴシック" pitchFamily="34" charset="-128"/>
              </a:rPr>
              <a:pPr/>
              <a:t>14</a:t>
            </a:fld>
            <a:endParaRPr lang="en-US">
              <a:ea typeface="ＭＳ Ｐゴシック" pitchFamily="34" charset="-128"/>
            </a:endParaRPr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61786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41287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0540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1"/>
            <a:ext cx="7772400" cy="4627563"/>
          </a:xfrm>
        </p:spPr>
        <p:txBody>
          <a:bodyPr/>
          <a:lstStyle>
            <a:lvl1pPr>
              <a:spcBef>
                <a:spcPts val="900"/>
              </a:spcBef>
              <a:defRPr/>
            </a:lvl1pPr>
            <a:lvl2pPr>
              <a:spcBef>
                <a:spcPts val="900"/>
              </a:spcBef>
              <a:defRPr/>
            </a:lvl2pPr>
            <a:lvl3pPr>
              <a:spcBef>
                <a:spcPts val="900"/>
              </a:spcBef>
              <a:defRPr/>
            </a:lvl3pPr>
            <a:lvl4pPr>
              <a:spcBef>
                <a:spcPts val="900"/>
              </a:spcBef>
              <a:defRPr/>
            </a:lvl4pPr>
            <a:lvl5pPr>
              <a:spcBef>
                <a:spcPts val="900"/>
              </a:spcBef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23702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57179" indent="-185733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08602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52421"/>
            <a:ext cx="77724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900"/>
              </a:spcBef>
              <a:buNone/>
              <a:defRPr sz="1200"/>
            </a:lvl1pPr>
            <a:lvl2pPr marL="171446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2pPr>
            <a:lvl3pPr marL="342892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3pPr>
            <a:lvl4pPr marL="514337" indent="-171446">
              <a:spcBef>
                <a:spcPts val="900"/>
              </a:spcBef>
              <a:buFont typeface="Arial" panose="020B0604020202020204" pitchFamily="34" charset="0"/>
              <a:buChar char="•"/>
              <a:defRPr sz="1200"/>
            </a:lvl4pPr>
            <a:lvl5pPr marL="685783" indent="-171446">
              <a:spcBef>
                <a:spcPts val="900"/>
              </a:spcBef>
              <a:buFont typeface="Open Sans Light" panose="020B0306030504020204" pitchFamily="34" charset="0"/>
              <a:buChar char="–"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598689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5242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5242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2566208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1"/>
            <a:ext cx="3810000" cy="4525963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28674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96144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560285"/>
            <a:ext cx="3811588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296144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560285"/>
            <a:ext cx="3813174" cy="4565877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97087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9228"/>
            <a:ext cx="3811588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1803371"/>
            <a:ext cx="3811588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9228"/>
            <a:ext cx="3813174" cy="230832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1500" b="1"/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803371"/>
            <a:ext cx="3813174" cy="4368831"/>
          </a:xfrm>
        </p:spPr>
        <p:txBody>
          <a:bodyPr>
            <a:normAutofit/>
          </a:bodyPr>
          <a:lstStyle>
            <a:lvl1pPr>
              <a:defRPr sz="15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808127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7624869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07362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3317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4570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286762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573524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860286" y="0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286762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573524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6860286" y="3419856"/>
            <a:ext cx="229743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9989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828229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656457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5484686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312914" y="0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1828229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3656457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484686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7312914" y="2281428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1835087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3663315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549154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7312914" y="4562856"/>
            <a:ext cx="1831086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26941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521562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3043124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4564685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7607808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086247" y="0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1521562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3043124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564685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7607808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086247" y="1709928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1521562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3043124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564685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7607808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086247" y="3419856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1521562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3043124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4564685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607808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6086247" y="5129784"/>
            <a:ext cx="1536192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3390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0939180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26670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46482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629400" y="4980566"/>
            <a:ext cx="1828800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73039935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694140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323844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5961888" y="4980566"/>
            <a:ext cx="249631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17113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32921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685800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644009" y="4980566"/>
            <a:ext cx="381419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34813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27451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7129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1"/>
            <a:ext cx="18288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6238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6676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7114" y="3055281"/>
            <a:ext cx="1831086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8422388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44364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3055281"/>
            <a:ext cx="2496312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4733751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2630601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050"/>
            </a:lvl1pPr>
          </a:lstStyle>
          <a:p>
            <a:pPr lvl="0"/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3055281"/>
            <a:ext cx="3813048" cy="298833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4872011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08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6452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0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62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74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8638" y="1397001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685038" y="4717008"/>
            <a:ext cx="1831086" cy="1326605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2665476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4645914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6626352" y="4717008"/>
            <a:ext cx="1831086" cy="1326605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6850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26662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6474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628638" y="3057005"/>
            <a:ext cx="18288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900818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59231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720990"/>
            <a:ext cx="2496312" cy="1370248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85800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3323844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961888" y="3060985"/>
            <a:ext cx="249631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36702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4181946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5546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6944" y="1397000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5152" y="1397000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704406"/>
            <a:ext cx="3813048" cy="1339207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86944" y="3060985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645152" y="3060985"/>
            <a:ext cx="3814192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774852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6379377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6999"/>
            <a:ext cx="18288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4592048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4592048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4592048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4592048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879689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58128699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6999"/>
            <a:ext cx="249631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4822880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4822880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4822880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074303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2907797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6999"/>
            <a:ext cx="381419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6999"/>
            <a:ext cx="3814192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5053712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5053712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4637144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1900145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6670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6482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629400" y="1397000"/>
            <a:ext cx="18288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685800" y="2970007"/>
            <a:ext cx="1831086" cy="1071062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2666238" y="2970007"/>
            <a:ext cx="1831086" cy="1071062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4646676" y="2970007"/>
            <a:ext cx="1831086" cy="1071062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627114" y="2970007"/>
            <a:ext cx="1831086" cy="1071062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1831086" cy="1713558"/>
          </a:xfrm>
        </p:spPr>
        <p:txBody>
          <a:bodyPr/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2666238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4646676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6627114" y="4212305"/>
            <a:ext cx="1831086" cy="1713558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40299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971573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835125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 dirty="0"/>
            </a:lvl1pPr>
          </a:lstStyle>
          <a:p>
            <a:pPr marL="0" lvl="0" indent="0" algn="ctr">
              <a:buNone/>
            </a:pP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323844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5961888" y="1397000"/>
            <a:ext cx="249631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200839"/>
            <a:ext cx="2496312" cy="840230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3323844" y="3200839"/>
            <a:ext cx="2496312" cy="840230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5961888" y="3200839"/>
            <a:ext cx="2496312" cy="840230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323844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5961888" y="4212305"/>
            <a:ext cx="2496312" cy="1750692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542666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9015244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0" y="1397000"/>
            <a:ext cx="381419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44009" y="1397000"/>
            <a:ext cx="3814192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050"/>
            </a:lvl1pPr>
          </a:lstStyle>
          <a:p>
            <a:pPr marL="0" lvl="0" indent="0" algn="ctr">
              <a:buNone/>
            </a:pP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85800" y="3431671"/>
            <a:ext cx="3813048" cy="609398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645152" y="3431671"/>
            <a:ext cx="3813048" cy="609398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050">
                <a:solidFill>
                  <a:srgbClr val="FFFFFF"/>
                </a:solidFill>
              </a:defRPr>
            </a:lvl2pPr>
            <a:lvl3pPr marL="257175" indent="-128588">
              <a:defRPr sz="1050">
                <a:solidFill>
                  <a:srgbClr val="FFFFFF"/>
                </a:solidFill>
              </a:defRPr>
            </a:lvl3pPr>
            <a:lvl4pPr marL="385763" indent="-128588">
              <a:defRPr sz="1050">
                <a:solidFill>
                  <a:srgbClr val="FFFFFF"/>
                </a:solidFill>
              </a:defRPr>
            </a:lvl4pPr>
            <a:lvl5pPr marL="557213" indent="-171450">
              <a:defRPr sz="1050">
                <a:solidFill>
                  <a:srgbClr val="FFFFF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685800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645152" y="4212305"/>
            <a:ext cx="3813048" cy="1703066"/>
          </a:xfrm>
        </p:spPr>
        <p:txBody>
          <a:bodyPr/>
          <a:lstStyle>
            <a:lvl1pPr marL="0" indent="0">
              <a:buNone/>
              <a:defRPr sz="1575"/>
            </a:lvl1pPr>
            <a:lvl2pPr marL="128588" indent="-128588">
              <a:buFont typeface="Arial" panose="020B0604020202020204" pitchFamily="34" charset="0"/>
              <a:buChar char="•"/>
              <a:defRPr sz="1050"/>
            </a:lvl2pPr>
            <a:lvl3pPr marL="257175" indent="-128588">
              <a:defRPr sz="1050"/>
            </a:lvl3pPr>
            <a:lvl4pPr marL="385763" indent="-128588">
              <a:defRPr sz="1050"/>
            </a:lvl4pPr>
            <a:lvl5pPr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0814518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22533416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612783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409679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794025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5590922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6975267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7772164" y="1639789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612783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3409679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4794025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5590922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6975267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7772164" y="3153547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2612783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3409679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4794025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5590922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6975267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7772164" y="4667304"/>
            <a:ext cx="1034421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636982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8842620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153548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15354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153547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431540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228437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270244" y="4667305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069975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108947" y="4667304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6911512" y="4667304"/>
            <a:ext cx="1735806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0362553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830773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228437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270244" y="1639790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069975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108947" y="1639789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911512" y="1639789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228437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270244" y="3886577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069975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108947" y="3886576"/>
            <a:ext cx="685800" cy="6858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6911512" y="3886576"/>
            <a:ext cx="1735806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85813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932789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757831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1540" y="1639790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721530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709852" y="1639790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6002677" y="1639789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431540" y="3886577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721530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709852" y="3886577"/>
            <a:ext cx="1150616" cy="115214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6002677" y="3886576"/>
            <a:ext cx="2669009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05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900" i="1"/>
            </a:lvl2pPr>
            <a:lvl3pPr marL="0" indent="0">
              <a:buNone/>
              <a:defRPr sz="90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0456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8802" y="1639790"/>
            <a:ext cx="1378180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7505" y="1639790"/>
            <a:ext cx="1378180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6208" y="1639789"/>
            <a:ext cx="1378180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7104705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431541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270244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108947" y="3256993"/>
            <a:ext cx="2532703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008802" y="1639790"/>
            <a:ext cx="1378180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847505" y="1639790"/>
            <a:ext cx="1378180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686208" y="1639789"/>
            <a:ext cx="1378180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95869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685800" y="933450"/>
            <a:ext cx="77724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35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665807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3944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2642337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4745234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6848131" y="3256993"/>
            <a:ext cx="180296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15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050" i="1"/>
            </a:lvl2pPr>
            <a:lvl3pPr marL="0" indent="0" algn="ctr">
              <a:buNone/>
              <a:defRPr sz="1050"/>
            </a:lvl3pPr>
            <a:lvl4pPr marL="385763" indent="-128588">
              <a:defRPr sz="900"/>
            </a:lvl4pPr>
            <a:lvl5pPr>
              <a:defRPr sz="9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750552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2853449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4956346" y="1639790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7059242" y="1639789"/>
            <a:ext cx="1380744" cy="1380744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788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247763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685801" y="1268759"/>
            <a:ext cx="1764195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693478" y="1268759"/>
            <a:ext cx="1764195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050"/>
            </a:lvl1pPr>
          </a:lstStyle>
          <a:p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260078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598342" y="1268759"/>
            <a:ext cx="1859858" cy="3535680"/>
          </a:xfrm>
        </p:spPr>
        <p:txBody>
          <a:bodyPr>
            <a:noAutofit/>
          </a:bodyPr>
          <a:lstStyle>
            <a:lvl1pPr marL="0" indent="0">
              <a:buNone/>
              <a:defRPr sz="105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050"/>
            </a:lvl2pPr>
            <a:lvl3pPr marL="113110" indent="-113110">
              <a:defRPr sz="1050"/>
            </a:lvl3pPr>
            <a:lvl4pPr marL="301229" indent="-155972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85801" y="4980566"/>
            <a:ext cx="3774839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693479" y="4980566"/>
            <a:ext cx="3764722" cy="958851"/>
          </a:xfrm>
        </p:spPr>
        <p:txBody>
          <a:bodyPr>
            <a:noAutofit/>
          </a:bodyPr>
          <a:lstStyle>
            <a:lvl1pPr marL="0" indent="0">
              <a:buNone/>
              <a:defRPr sz="1050"/>
            </a:lvl1pPr>
            <a:lvl2pPr marL="114297" indent="-114297">
              <a:buFont typeface="Arial" panose="020B0604020202020204" pitchFamily="34" charset="0"/>
              <a:buChar char="•"/>
              <a:defRPr sz="1050"/>
            </a:lvl2pPr>
            <a:lvl3pPr marL="228594" indent="-114297">
              <a:defRPr sz="1050"/>
            </a:lvl3pPr>
            <a:lvl4pPr marL="400040" indent="-171446">
              <a:defRPr sz="1050"/>
            </a:lvl4pPr>
            <a:lvl5pPr marL="571486" indent="-171446">
              <a:defRPr sz="105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465698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236062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EC450ED-E712-8943-A30F-1917B1B2B7E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6683F-7C61-7343-96D9-E391273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84067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EC450ED-E712-8943-A30F-1917B1B2B7E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6683F-7C61-7343-96D9-E391273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70779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480823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EC450ED-E712-8943-A30F-1917B1B2B7E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6683F-7C61-7343-96D9-E391273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53940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EC450ED-E712-8943-A30F-1917B1B2B7E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6683F-7C61-7343-96D9-E391273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8031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EC450ED-E712-8943-A30F-1917B1B2B7E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6683F-7C61-7343-96D9-E391273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29017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EC450ED-E712-8943-A30F-1917B1B2B7E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6683F-7C61-7343-96D9-E391273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98743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EC450ED-E712-8943-A30F-1917B1B2B7E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6683F-7C61-7343-96D9-E391273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40052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EC450ED-E712-8943-A30F-1917B1B2B7E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6683F-7C61-7343-96D9-E391273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08114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EC450ED-E712-8943-A30F-1917B1B2B7E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6683F-7C61-7343-96D9-E391273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979014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EC450ED-E712-8943-A30F-1917B1B2B7E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6683F-7C61-7343-96D9-E391273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60156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7EC450ED-E712-8943-A30F-1917B1B2B7E3}" type="datetimeFigureOut">
              <a:rPr lang="en-US" smtClean="0"/>
              <a:t>3/31/2019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/>
          <a:p>
            <a:fld id="{A0A6683F-7C61-7343-96D9-E391273AE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7826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>
            <a:normAutofit/>
          </a:bodyPr>
          <a:lstStyle>
            <a:lvl1pPr>
              <a:defRPr sz="27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55721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4662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theme" Target="../theme/theme1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slideLayout" Target="../slideLayouts/slideLayout78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279962"/>
            <a:ext cx="77724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219201"/>
            <a:ext cx="77724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25249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  <p:sldLayoutId id="2147483706" r:id="rId45"/>
    <p:sldLayoutId id="2147483707" r:id="rId46"/>
    <p:sldLayoutId id="2147483708" r:id="rId47"/>
    <p:sldLayoutId id="2147483709" r:id="rId48"/>
    <p:sldLayoutId id="2147483710" r:id="rId49"/>
    <p:sldLayoutId id="2147483711" r:id="rId50"/>
    <p:sldLayoutId id="2147483712" r:id="rId51"/>
    <p:sldLayoutId id="2147483713" r:id="rId52"/>
    <p:sldLayoutId id="2147483714" r:id="rId53"/>
    <p:sldLayoutId id="2147483715" r:id="rId54"/>
    <p:sldLayoutId id="2147483716" r:id="rId55"/>
    <p:sldLayoutId id="2147483717" r:id="rId56"/>
    <p:sldLayoutId id="2147483718" r:id="rId57"/>
    <p:sldLayoutId id="2147483719" r:id="rId58"/>
    <p:sldLayoutId id="2147483720" r:id="rId59"/>
    <p:sldLayoutId id="2147483721" r:id="rId60"/>
    <p:sldLayoutId id="2147483722" r:id="rId61"/>
    <p:sldLayoutId id="2147483723" r:id="rId62"/>
    <p:sldLayoutId id="2147483724" r:id="rId63"/>
    <p:sldLayoutId id="2147483725" r:id="rId64"/>
    <p:sldLayoutId id="2147483726" r:id="rId65"/>
    <p:sldLayoutId id="2147483727" r:id="rId66"/>
  </p:sldLayoutIdLst>
  <p:txStyles>
    <p:titleStyle>
      <a:lvl1pPr algn="ctr" defTabSz="914378" rtl="0" eaLnBrk="1" latinLnBrk="0" hangingPunct="1">
        <a:lnSpc>
          <a:spcPct val="86000"/>
        </a:lnSpc>
        <a:spcBef>
          <a:spcPct val="0"/>
        </a:spcBef>
        <a:buNone/>
        <a:defRPr sz="2100" kern="800" spc="-4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500" kern="800" spc="-10">
          <a:solidFill>
            <a:schemeClr val="tx1"/>
          </a:solidFill>
          <a:latin typeface="+mn-lt"/>
          <a:ea typeface="+mn-ea"/>
          <a:cs typeface="+mn-cs"/>
        </a:defRPr>
      </a:lvl1pPr>
      <a:lvl2pPr marL="344480" indent="-173034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2pPr>
      <a:lvl3pPr marL="515925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200" kern="800">
          <a:solidFill>
            <a:schemeClr val="tx1"/>
          </a:solidFill>
          <a:latin typeface="+mn-lt"/>
          <a:ea typeface="+mn-ea"/>
          <a:cs typeface="+mn-cs"/>
        </a:defRPr>
      </a:lvl3pPr>
      <a:lvl4pPr marL="687371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200" kern="800">
          <a:solidFill>
            <a:schemeClr val="tx1"/>
          </a:solidFill>
          <a:latin typeface="+mn-lt"/>
          <a:ea typeface="+mn-ea"/>
          <a:cs typeface="+mn-cs"/>
        </a:defRPr>
      </a:lvl4pPr>
      <a:lvl5pPr marL="858817" indent="-171446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200" kern="8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05170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Bildresultat för the nordic gender equality parad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29742"/>
            <a:ext cx="9144000" cy="4694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Image result for the birthplace of capitalism">
            <a:extLst>
              <a:ext uri="{FF2B5EF4-FFF2-40B4-BE49-F238E27FC236}">
                <a16:creationId xmlns:a16="http://schemas.microsoft.com/office/drawing/2014/main" id="{1AC3E9F7-8536-455E-9BC0-D220AE0850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33"/>
          <a:stretch/>
        </p:blipFill>
        <p:spPr bwMode="auto">
          <a:xfrm>
            <a:off x="5436096" y="1029742"/>
            <a:ext cx="3168352" cy="4704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9501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018655-3595-4440-ACE3-F3DD6E2AE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5149" y="260648"/>
            <a:ext cx="3947562" cy="29923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8492DA7-FE3C-4B24-8DF7-AE11715F3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6322" y="3429000"/>
            <a:ext cx="3598332" cy="33234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8B774A4-0229-4B03-B917-9ADEF99655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1010" y="692696"/>
            <a:ext cx="4156332" cy="5184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262925073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ildobjekt 1">
            <a:extLst>
              <a:ext uri="{FF2B5EF4-FFF2-40B4-BE49-F238E27FC236}">
                <a16:creationId xmlns:a16="http://schemas.microsoft.com/office/drawing/2014/main" id="{00000000-0008-0000-0300-0000020000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3"/>
          <a:stretch/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D19DA51-5CC0-4AE1-B9C8-F8E258B50816}"/>
              </a:ext>
            </a:extLst>
          </p:cNvPr>
          <p:cNvSpPr/>
          <p:nvPr/>
        </p:nvSpPr>
        <p:spPr>
          <a:xfrm>
            <a:off x="467544" y="332656"/>
            <a:ext cx="4572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400" b="1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 things still keep Romania back: </a:t>
            </a:r>
            <a:b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  <a:defRPr sz="1400" b="1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Share of higher education students lower than in other parts of Europe. </a:t>
            </a:r>
            <a:b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000" b="1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AutoNum type="alphaLcParenR"/>
              <a:defRPr sz="1400" b="1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Too much state control, too </a:t>
            </a:r>
            <a:b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little economic freedom.</a:t>
            </a:r>
          </a:p>
          <a:p>
            <a:pPr>
              <a:defRPr sz="1400" b="1" i="0" u="none" strike="noStrike" kern="1200" spc="0" baseline="0">
                <a:solidFill>
                  <a:srgbClr val="FFFFFF">
                    <a:lumMod val="65000"/>
                    <a:lumOff val="35000"/>
                  </a:srgbClr>
                </a:solidFill>
                <a:latin typeface="+mn-lt"/>
                <a:ea typeface="+mn-ea"/>
                <a:cs typeface="+mn-cs"/>
              </a:defRPr>
            </a:pP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b="1" dirty="0">
              <a:solidFill>
                <a:srgbClr val="FFFFFF">
                  <a:lumMod val="65000"/>
                  <a:lumOff val="35000"/>
                </a:srgb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05914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2">
            <a:extLst>
              <a:ext uri="{FF2B5EF4-FFF2-40B4-BE49-F238E27FC236}">
                <a16:creationId xmlns:a16="http://schemas.microsoft.com/office/drawing/2014/main" id="{00000000-0008-0000-03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91443441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48512639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59632" y="915099"/>
            <a:ext cx="7200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3600" b="1" dirty="0">
                <a:solidFill>
                  <a:schemeClr val="accent1"/>
                </a:solidFill>
                <a:latin typeface="Open Sans" charset="0"/>
                <a:ea typeface="Open Sans" charset="0"/>
                <a:cs typeface="Open Sans" charset="0"/>
              </a:rPr>
              <a:t>Personal liberties overall strong</a:t>
            </a:r>
          </a:p>
          <a:p>
            <a:br>
              <a:rPr lang="sv-SE" sz="3600" b="1" dirty="0">
                <a:latin typeface="Open Sans" charset="0"/>
                <a:ea typeface="Open Sans" charset="0"/>
                <a:cs typeface="Open Sans" charset="0"/>
              </a:rPr>
            </a:br>
            <a:r>
              <a:rPr lang="sv-SE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- Freedom of movement &amp; assembly, sexual freedom. </a:t>
            </a:r>
          </a:p>
          <a:p>
            <a:endParaRPr lang="sv-SE" sz="3600" b="1" dirty="0">
              <a:solidFill>
                <a:schemeClr val="accent2">
                  <a:lumMod val="20000"/>
                  <a:lumOff val="8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- Safety from crime.  </a:t>
            </a:r>
            <a:br>
              <a:rPr lang="sv-SE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</a:br>
            <a:endParaRPr lang="sv-SE" sz="3600" b="1" dirty="0">
              <a:solidFill>
                <a:schemeClr val="accent2">
                  <a:lumMod val="20000"/>
                  <a:lumOff val="80000"/>
                </a:schemeClr>
              </a:solidFill>
              <a:latin typeface="Open Sans" charset="0"/>
              <a:ea typeface="Open Sans" charset="0"/>
              <a:cs typeface="Open Sans" charset="0"/>
            </a:endParaRPr>
          </a:p>
          <a:p>
            <a:r>
              <a:rPr lang="sv-SE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- </a:t>
            </a:r>
            <a:r>
              <a:rPr lang="sv-SE" sz="36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But religious freedom and </a:t>
            </a:r>
            <a:br>
              <a:rPr lang="sv-SE" sz="36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</a:br>
            <a:r>
              <a:rPr lang="sv-SE" sz="3600" b="1" u="sng" dirty="0">
                <a:solidFill>
                  <a:schemeClr val="accent2">
                    <a:lumMod val="20000"/>
                    <a:lumOff val="80000"/>
                  </a:schemeClr>
                </a:solidFill>
                <a:latin typeface="Open Sans" charset="0"/>
                <a:ea typeface="Open Sans" charset="0"/>
                <a:cs typeface="Open Sans" charset="0"/>
              </a:rPr>
              <a:t>rule of law need to strenghten. </a:t>
            </a:r>
          </a:p>
          <a:p>
            <a:br>
              <a:rPr lang="sv-SE" sz="3600" b="1" dirty="0">
                <a:latin typeface="Open Sans" charset="0"/>
                <a:ea typeface="Open Sans" charset="0"/>
                <a:cs typeface="Open Sans" charset="0"/>
              </a:rPr>
            </a:br>
            <a:endParaRPr lang="en-US" sz="3600" b="1" dirty="0">
              <a:latin typeface="Open Sans" charset="0"/>
              <a:ea typeface="Open Sans" charset="0"/>
              <a:cs typeface="Open San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396527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5"/>
          <p:cNvSpPr txBox="1"/>
          <p:nvPr/>
        </p:nvSpPr>
        <p:spPr>
          <a:xfrm>
            <a:off x="1043608" y="0"/>
            <a:ext cx="705678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40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Conclusion:</a:t>
            </a:r>
          </a:p>
          <a:p>
            <a:pPr algn="ctr"/>
            <a:b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v-SE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The positive development that already exists in Romania can be improved.</a:t>
            </a:r>
          </a:p>
          <a:p>
            <a:pPr algn="ctr"/>
            <a:endParaRPr lang="sv-SE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36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The recipe for success:</a:t>
            </a:r>
          </a:p>
          <a:p>
            <a:pPr algn="ctr"/>
            <a:r>
              <a:rPr lang="sv-SE" sz="36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Less state control, reduced corruption, free markets &amp; investment in education.</a:t>
            </a:r>
            <a:endParaRPr lang="sv-SE" sz="3600" b="1" dirty="0">
              <a:solidFill>
                <a:srgbClr val="56516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97746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3599892" y="683430"/>
            <a:ext cx="1944216" cy="2637739"/>
          </a:xfrm>
          <a:prstGeom prst="rect">
            <a:avLst/>
          </a:prstGeom>
          <a:solidFill>
            <a:srgbClr val="82B4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3599892" y="3513735"/>
            <a:ext cx="1944216" cy="2637739"/>
          </a:xfrm>
          <a:prstGeom prst="rect">
            <a:avLst/>
          </a:prstGeom>
          <a:solidFill>
            <a:srgbClr val="82B4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5698977" y="683430"/>
            <a:ext cx="1944216" cy="2637739"/>
          </a:xfrm>
          <a:prstGeom prst="rect">
            <a:avLst/>
          </a:prstGeom>
          <a:solidFill>
            <a:srgbClr val="82B4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5698977" y="3513735"/>
            <a:ext cx="1944216" cy="2637739"/>
          </a:xfrm>
          <a:prstGeom prst="rect">
            <a:avLst/>
          </a:prstGeom>
          <a:solidFill>
            <a:srgbClr val="82B4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500807" y="3536832"/>
            <a:ext cx="1944216" cy="2637739"/>
          </a:xfrm>
          <a:prstGeom prst="rect">
            <a:avLst/>
          </a:prstGeom>
          <a:solidFill>
            <a:srgbClr val="82B4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500807" y="683430"/>
            <a:ext cx="1944216" cy="2637739"/>
          </a:xfrm>
          <a:prstGeom prst="rect">
            <a:avLst/>
          </a:prstGeom>
          <a:solidFill>
            <a:srgbClr val="82B4B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831" y="908720"/>
            <a:ext cx="1496168" cy="227484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77F7EEA-0098-4258-96AF-243041A8D4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4797" y="3762739"/>
            <a:ext cx="1552575" cy="2200275"/>
          </a:xfrm>
          <a:prstGeom prst="rect">
            <a:avLst/>
          </a:prstGeom>
        </p:spPr>
      </p:pic>
      <p:sp>
        <p:nvSpPr>
          <p:cNvPr id="3" name="AutoShape 2" descr="https://object.cato.org/sites/cato.org/files/styles/pdf/s3/pubs/covers/pa-835-cover.png?itok=kOoX9g3T">
            <a:extLst>
              <a:ext uri="{FF2B5EF4-FFF2-40B4-BE49-F238E27FC236}">
                <a16:creationId xmlns:a16="http://schemas.microsoft.com/office/drawing/2014/main" id="{9B9088EA-7D66-464C-BDB8-F342C93499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D1710D-B329-4CF0-8535-393BE1A63A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9890" y="3821379"/>
            <a:ext cx="1626049" cy="2101966"/>
          </a:xfrm>
          <a:prstGeom prst="rect">
            <a:avLst/>
          </a:prstGeom>
        </p:spPr>
      </p:pic>
      <p:sp>
        <p:nvSpPr>
          <p:cNvPr id="5" name="AutoShape 4" descr="https://images-na.ssl-images-amazon.com/images/I/51rxydIMNdL._SX331_BO1,204,203,200_.jpg">
            <a:extLst>
              <a:ext uri="{FF2B5EF4-FFF2-40B4-BE49-F238E27FC236}">
                <a16:creationId xmlns:a16="http://schemas.microsoft.com/office/drawing/2014/main" id="{B9CA53B9-D0E4-4E04-81AA-69AD3B458BB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572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1AF28E-66E0-4A69-8C01-BF057761FA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128" y="807076"/>
            <a:ext cx="1585912" cy="23764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7CC804E-9666-40C4-967F-4A64B8BCA47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99898" y="3613934"/>
            <a:ext cx="1544203" cy="237542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87AD9D0-4AF0-4C41-B100-785F8D42CA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9912" y="901680"/>
            <a:ext cx="1587301" cy="2239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373045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5"/>
          <p:cNvSpPr txBox="1"/>
          <p:nvPr/>
        </p:nvSpPr>
        <p:spPr>
          <a:xfrm>
            <a:off x="162108" y="1340768"/>
            <a:ext cx="9001000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Where is freedom in Europe?</a:t>
            </a:r>
          </a:p>
          <a:p>
            <a:pPr algn="ctr"/>
            <a:endParaRPr lang="sv-SE" sz="40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According to the World Value Survey, it is </a:t>
            </a:r>
            <a:r>
              <a:rPr lang="sv-SE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in Romania</a:t>
            </a:r>
            <a: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v-SE" sz="2000" b="1" dirty="0">
              <a:solidFill>
                <a:srgbClr val="565161"/>
              </a:solidFill>
              <a:latin typeface="Arial" pitchFamily="34" charset="0"/>
              <a:cs typeface="Arial" pitchFamily="34" charset="0"/>
            </a:endParaRPr>
          </a:p>
          <a:p>
            <a:endParaRPr lang="sv-SE" sz="2000" b="1" dirty="0">
              <a:solidFill>
                <a:srgbClr val="56516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823928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76377585"/>
              </p:ext>
            </p:extLst>
          </p:nvPr>
        </p:nvGraphicFramePr>
        <p:xfrm>
          <a:off x="0" y="0"/>
          <a:ext cx="914400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09892977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1">
            <a:extLst>
              <a:ext uri="{FF2B5EF4-FFF2-40B4-BE49-F238E27FC236}">
                <a16:creationId xmlns:a16="http://schemas.microsoft.com/office/drawing/2014/main" id="{00000000-0008-0000-0000-000002000000}"/>
              </a:ext>
            </a:extLst>
          </p:cNvPr>
          <p:cNvGraphicFramePr>
            <a:graphicFrameLocks/>
          </p:cNvGraphicFramePr>
          <p:nvPr/>
        </p:nvGraphicFramePr>
        <p:xfrm>
          <a:off x="0" y="0"/>
          <a:ext cx="9144001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Diagram 4">
            <a:extLst>
              <a:ext uri="{FF2B5EF4-FFF2-40B4-BE49-F238E27FC236}">
                <a16:creationId xmlns:a16="http://schemas.microsoft.com/office/drawing/2014/main" id="{00000000-0008-0000-0000-000005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3986510"/>
              </p:ext>
            </p:extLst>
          </p:nvPr>
        </p:nvGraphicFramePr>
        <p:xfrm>
          <a:off x="179512" y="188640"/>
          <a:ext cx="8640960" cy="65527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07017911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5"/>
          <p:cNvSpPr txBox="1"/>
          <p:nvPr/>
        </p:nvSpPr>
        <p:spPr>
          <a:xfrm>
            <a:off x="143000" y="951398"/>
            <a:ext cx="9001000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Why</a:t>
            </a:r>
            <a: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 do a higher share of Romanians feel they have </a:t>
            </a:r>
            <a:b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freedom of choice &amp; control </a:t>
            </a:r>
            <a:b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than in other parts of Europe?</a:t>
            </a:r>
          </a:p>
          <a:p>
            <a:pPr algn="ctr"/>
            <a:endParaRPr lang="sv-SE" sz="40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Likely reason: </a:t>
            </a:r>
            <a:r>
              <a:rPr lang="sv-SE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development trajectory</a:t>
            </a:r>
            <a: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sv-SE" sz="2000" b="1" dirty="0">
              <a:solidFill>
                <a:srgbClr val="565161"/>
              </a:solidFill>
              <a:latin typeface="Arial" pitchFamily="34" charset="0"/>
              <a:cs typeface="Arial" pitchFamily="34" charset="0"/>
            </a:endParaRPr>
          </a:p>
          <a:p>
            <a:endParaRPr lang="sv-SE" sz="2000" b="1" dirty="0">
              <a:solidFill>
                <a:srgbClr val="56516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150411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5F63C0AE-CA47-4DFC-BFDC-D1A894B063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6127447"/>
              </p:ext>
            </p:extLst>
          </p:nvPr>
        </p:nvGraphicFramePr>
        <p:xfrm>
          <a:off x="251520" y="332656"/>
          <a:ext cx="8712968" cy="64087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05118735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DF239F3C-CCCB-4960-9140-B9142DBDBDA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46541658"/>
              </p:ext>
            </p:extLst>
          </p:nvPr>
        </p:nvGraphicFramePr>
        <p:xfrm>
          <a:off x="251520" y="188640"/>
          <a:ext cx="8640960" cy="64807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91717864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5"/>
          <p:cNvSpPr txBox="1"/>
          <p:nvPr/>
        </p:nvSpPr>
        <p:spPr>
          <a:xfrm>
            <a:off x="827584" y="1556792"/>
            <a:ext cx="74888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sz="3600" b="1" dirty="0">
              <a:solidFill>
                <a:schemeClr val="accent2">
                  <a:lumMod val="20000"/>
                  <a:lumOff val="8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Romania lags behind rest of </a:t>
            </a:r>
            <a:b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Europe economically, but is already giving rise to </a:t>
            </a:r>
            <a:r>
              <a:rPr lang="sv-SE" sz="40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knowledge-intensive sector</a:t>
            </a:r>
            <a:r>
              <a:rPr lang="sv-SE" sz="4000" b="1" dirty="0">
                <a:solidFill>
                  <a:schemeClr val="accent2">
                    <a:lumMod val="20000"/>
                    <a:lumOff val="8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sv-SE" sz="2000" b="1" dirty="0">
              <a:solidFill>
                <a:srgbClr val="565161"/>
              </a:solidFill>
              <a:latin typeface="Arial" pitchFamily="34" charset="0"/>
              <a:cs typeface="Arial" pitchFamily="34" charset="0"/>
            </a:endParaRPr>
          </a:p>
          <a:p>
            <a:endParaRPr lang="sv-SE" sz="2000" b="1" dirty="0">
              <a:solidFill>
                <a:srgbClr val="56516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94184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Office Theme">
  <a:themeElements>
    <a:clrScheme name="i9_Blue Lime Dark">
      <a:dk1>
        <a:srgbClr val="FFFFFF"/>
      </a:dk1>
      <a:lt1>
        <a:srgbClr val="2B2B2D"/>
      </a:lt1>
      <a:dk2>
        <a:srgbClr val="8DC928"/>
      </a:dk2>
      <a:lt2>
        <a:srgbClr val="ABD22A"/>
      </a:lt2>
      <a:accent1>
        <a:srgbClr val="2099D8"/>
      </a:accent1>
      <a:accent2>
        <a:srgbClr val="239CCE"/>
      </a:accent2>
      <a:accent3>
        <a:srgbClr val="27A6C2"/>
      </a:accent3>
      <a:accent4>
        <a:srgbClr val="25B7AB"/>
      </a:accent4>
      <a:accent5>
        <a:srgbClr val="5BBE77"/>
      </a:accent5>
      <a:accent6>
        <a:srgbClr val="7EC44E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10408</TotalTime>
  <Words>133</Words>
  <Application>Microsoft Office PowerPoint</Application>
  <PresentationFormat>On-screen Show (4:3)</PresentationFormat>
  <Paragraphs>67</Paragraphs>
  <Slides>14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Open Sans</vt:lpstr>
      <vt:lpstr>Open Sans Light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Nima 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Nima S</dc:creator>
  <cp:lastModifiedBy>Nima Sanandaji</cp:lastModifiedBy>
  <cp:revision>833</cp:revision>
  <cp:lastPrinted>2014-03-03T09:56:20Z</cp:lastPrinted>
  <dcterms:created xsi:type="dcterms:W3CDTF">2009-04-01T16:58:08Z</dcterms:created>
  <dcterms:modified xsi:type="dcterms:W3CDTF">2019-03-31T18:57:02Z</dcterms:modified>
</cp:coreProperties>
</file>