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382" r:id="rId2"/>
    <p:sldId id="435" r:id="rId3"/>
    <p:sldId id="436" r:id="rId4"/>
    <p:sldId id="437" r:id="rId5"/>
    <p:sldId id="438" r:id="rId6"/>
    <p:sldId id="439" r:id="rId7"/>
    <p:sldId id="440" r:id="rId8"/>
    <p:sldId id="441" r:id="rId9"/>
    <p:sldId id="442" r:id="rId10"/>
    <p:sldId id="443" r:id="rId11"/>
    <p:sldId id="444" r:id="rId12"/>
    <p:sldId id="445" r:id="rId13"/>
    <p:sldId id="446" r:id="rId14"/>
    <p:sldId id="447" r:id="rId15"/>
    <p:sldId id="448" r:id="rId16"/>
    <p:sldId id="449" r:id="rId17"/>
    <p:sldId id="450" r:id="rId18"/>
    <p:sldId id="451" r:id="rId19"/>
    <p:sldId id="452" r:id="rId20"/>
    <p:sldId id="453" r:id="rId21"/>
    <p:sldId id="454" r:id="rId22"/>
    <p:sldId id="455" r:id="rId23"/>
    <p:sldId id="456" r:id="rId24"/>
    <p:sldId id="457" r:id="rId25"/>
    <p:sldId id="458" r:id="rId26"/>
    <p:sldId id="459" r:id="rId27"/>
    <p:sldId id="460" r:id="rId28"/>
    <p:sldId id="461" r:id="rId29"/>
    <p:sldId id="462" r:id="rId30"/>
    <p:sldId id="463" r:id="rId31"/>
    <p:sldId id="464" r:id="rId32"/>
    <p:sldId id="410" r:id="rId33"/>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35" userDrawn="1">
          <p15:clr>
            <a:srgbClr val="A4A3A4"/>
          </p15:clr>
        </p15:guide>
        <p15:guide id="2" pos="3840" userDrawn="1">
          <p15:clr>
            <a:srgbClr val="A4A3A4"/>
          </p15:clr>
        </p15:guide>
        <p15:guide id="3" pos="1822" userDrawn="1">
          <p15:clr>
            <a:srgbClr val="A4A3A4"/>
          </p15:clr>
        </p15:guide>
        <p15:guide id="4" pos="5813" userDrawn="1">
          <p15:clr>
            <a:srgbClr val="A4A3A4"/>
          </p15:clr>
        </p15:guide>
        <p15:guide id="5" orient="horz" pos="482" userDrawn="1">
          <p15:clr>
            <a:srgbClr val="A4A3A4"/>
          </p15:clr>
        </p15:guide>
        <p15:guide id="6" orient="horz" pos="3702" userDrawn="1">
          <p15:clr>
            <a:srgbClr val="A4A3A4"/>
          </p15:clr>
        </p15:guide>
        <p15:guide id="7" orient="horz" pos="4156" userDrawn="1">
          <p15:clr>
            <a:srgbClr val="A4A3A4"/>
          </p15:clr>
        </p15:guide>
        <p15:guide id="8" orient="horz" pos="164" userDrawn="1">
          <p15:clr>
            <a:srgbClr val="A4A3A4"/>
          </p15:clr>
        </p15:guide>
        <p15:guide id="9" orient="horz" pos="4320" userDrawn="1">
          <p15:clr>
            <a:srgbClr val="A4A3A4"/>
          </p15:clr>
        </p15:guide>
        <p15:guide id="10" orient="horz" pos="238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6CA6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182" autoAdjust="0"/>
  </p:normalViewPr>
  <p:slideViewPr>
    <p:cSldViewPr snapToGrid="0">
      <p:cViewPr varScale="1">
        <p:scale>
          <a:sx n="60" d="100"/>
          <a:sy n="60" d="100"/>
        </p:scale>
        <p:origin x="90" y="282"/>
      </p:cViewPr>
      <p:guideLst>
        <p:guide orient="horz" pos="935"/>
        <p:guide pos="3840"/>
        <p:guide pos="1822"/>
        <p:guide pos="5813"/>
        <p:guide orient="horz" pos="482"/>
        <p:guide orient="horz" pos="3702"/>
        <p:guide orient="horz" pos="4156"/>
        <p:guide orient="horz" pos="164"/>
        <p:guide orient="horz" pos="4320"/>
        <p:guide orient="horz" pos="2387"/>
      </p:guideLst>
    </p:cSldViewPr>
  </p:slideViewPr>
  <p:notesTextViewPr>
    <p:cViewPr>
      <p:scale>
        <a:sx n="1" d="1"/>
        <a:sy n="1" d="1"/>
      </p:scale>
      <p:origin x="0" y="0"/>
    </p:cViewPr>
  </p:notesTextViewPr>
  <p:notesViewPr>
    <p:cSldViewPr snapToGrid="0">
      <p:cViewPr varScale="1">
        <p:scale>
          <a:sx n="49" d="100"/>
          <a:sy n="49" d="100"/>
        </p:scale>
        <p:origin x="1782"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rzeciakowski\Downloads\API_SP.POP.TOTL_DS2_en_excel_v2.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rzeciakowski\Dropbox\FOR\Gobalizacja%20LB\handel%20dan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rzeciakowski\Dropbox\FOR\Gobalizacja%20LB\handel%20dan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Trzeciakowski\Dropbox\FOR\Gobalizacja%20LB\handel%20dan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Trzeciakowski\Dropbox\FOR\Gobalizacja%20LB\handel%20dan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Trzeciakowski\Dropbox\FOR\Gobalizacja%20LB\handel%20dane.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1"/>
          <c:order val="0"/>
          <c:tx>
            <c:strRef>
              <c:f>Data!$A$320</c:f>
              <c:strCache>
                <c:ptCount val="1"/>
                <c:pt idx="0">
                  <c:v>People NOT living at $1.90 a day (USD 2011 PPP)</c:v>
                </c:pt>
              </c:strCache>
            </c:strRef>
          </c:tx>
          <c:spPr>
            <a:solidFill>
              <a:schemeClr val="accent4"/>
            </a:solidFill>
            <a:ln>
              <a:noFill/>
            </a:ln>
            <a:effectLst/>
          </c:spPr>
          <c:cat>
            <c:strRef>
              <c:f>Data!$B$318:$AH$318</c:f>
              <c:strCache>
                <c:ptCount val="33"/>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strCache>
            </c:strRef>
          </c:cat>
          <c:val>
            <c:numRef>
              <c:f>Data!$B$320:$AH$320</c:f>
              <c:numCache>
                <c:formatCode>#,##0</c:formatCode>
                <c:ptCount val="33"/>
                <c:pt idx="0">
                  <c:v>2610111928.974</c:v>
                </c:pt>
                <c:pt idx="1">
                  <c:v>2702820366.1560001</c:v>
                </c:pt>
                <c:pt idx="2">
                  <c:v>2796192835.3380003</c:v>
                </c:pt>
                <c:pt idx="3">
                  <c:v>2889309292.5200005</c:v>
                </c:pt>
                <c:pt idx="4">
                  <c:v>3007314206.5733337</c:v>
                </c:pt>
                <c:pt idx="5">
                  <c:v>3127989005.6266665</c:v>
                </c:pt>
                <c:pt idx="6">
                  <c:v>3250885612.6799998</c:v>
                </c:pt>
                <c:pt idx="7">
                  <c:v>3306571578.5053329</c:v>
                </c:pt>
                <c:pt idx="8">
                  <c:v>3362383735.3306665</c:v>
                </c:pt>
                <c:pt idx="9">
                  <c:v>3419321467.1560001</c:v>
                </c:pt>
                <c:pt idx="10">
                  <c:v>3500379771.6573334</c:v>
                </c:pt>
                <c:pt idx="11">
                  <c:v>3578309175.1586666</c:v>
                </c:pt>
                <c:pt idx="12">
                  <c:v>3657109830.6599998</c:v>
                </c:pt>
                <c:pt idx="13">
                  <c:v>3803122458.5496664</c:v>
                </c:pt>
                <c:pt idx="14">
                  <c:v>3950287097.439333</c:v>
                </c:pt>
                <c:pt idx="15">
                  <c:v>4095345821.329</c:v>
                </c:pt>
                <c:pt idx="16">
                  <c:v>4168287393.7166667</c:v>
                </c:pt>
                <c:pt idx="17">
                  <c:v>4240238457.1043329</c:v>
                </c:pt>
                <c:pt idx="18">
                  <c:v>4311180036.4919996</c:v>
                </c:pt>
                <c:pt idx="19">
                  <c:v>4427010232.0567398</c:v>
                </c:pt>
                <c:pt idx="20">
                  <c:v>4542395236.621479</c:v>
                </c:pt>
                <c:pt idx="21">
                  <c:v>4657403718.0690918</c:v>
                </c:pt>
                <c:pt idx="22">
                  <c:v>4824798998.6781578</c:v>
                </c:pt>
                <c:pt idx="23">
                  <c:v>4992846547.363615</c:v>
                </c:pt>
                <c:pt idx="24">
                  <c:v>5161480472.2092209</c:v>
                </c:pt>
                <c:pt idx="25">
                  <c:v>5288902966.3974247</c:v>
                </c:pt>
                <c:pt idx="26">
                  <c:v>5416926790.8505497</c:v>
                </c:pt>
                <c:pt idx="27">
                  <c:v>5546271452.1023378</c:v>
                </c:pt>
                <c:pt idx="28">
                  <c:v>5694420887.6136684</c:v>
                </c:pt>
                <c:pt idx="29">
                  <c:v>5842543597.5623579</c:v>
                </c:pt>
                <c:pt idx="30">
                  <c:v>6052084057.3137951</c:v>
                </c:pt>
                <c:pt idx="31">
                  <c:v>6210225581.9425793</c:v>
                </c:pt>
                <c:pt idx="32">
                  <c:v>6414294082.3468037</c:v>
                </c:pt>
              </c:numCache>
            </c:numRef>
          </c:val>
          <c:extLst>
            <c:ext xmlns:c16="http://schemas.microsoft.com/office/drawing/2014/chart" uri="{C3380CC4-5D6E-409C-BE32-E72D297353CC}">
              <c16:uniqueId val="{00000000-1383-4278-B69E-D5A6328E40F9}"/>
            </c:ext>
          </c:extLst>
        </c:ser>
        <c:ser>
          <c:idx val="0"/>
          <c:order val="1"/>
          <c:tx>
            <c:strRef>
              <c:f>Data!$A$319</c:f>
              <c:strCache>
                <c:ptCount val="1"/>
                <c:pt idx="0">
                  <c:v>People living at $1.90 a day (USD 2011 PPP)</c:v>
                </c:pt>
              </c:strCache>
            </c:strRef>
          </c:tx>
          <c:spPr>
            <a:solidFill>
              <a:srgbClr val="002060"/>
            </a:solidFill>
            <a:ln>
              <a:noFill/>
            </a:ln>
            <a:effectLst/>
          </c:spPr>
          <c:cat>
            <c:strRef>
              <c:f>Data!$B$318:$AH$318</c:f>
              <c:strCache>
                <c:ptCount val="33"/>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strCache>
            </c:strRef>
          </c:cat>
          <c:val>
            <c:numRef>
              <c:f>Data!$B$319:$AH$319</c:f>
              <c:numCache>
                <c:formatCode>#,##0</c:formatCode>
                <c:ptCount val="33"/>
                <c:pt idx="0">
                  <c:v>1905652654.0260003</c:v>
                </c:pt>
                <c:pt idx="1">
                  <c:v>1893992791.8440001</c:v>
                </c:pt>
                <c:pt idx="2">
                  <c:v>1882332929.6619999</c:v>
                </c:pt>
                <c:pt idx="3">
                  <c:v>1870673067.4799998</c:v>
                </c:pt>
                <c:pt idx="4">
                  <c:v>1835753102.4266665</c:v>
                </c:pt>
                <c:pt idx="5">
                  <c:v>1800833137.3733335</c:v>
                </c:pt>
                <c:pt idx="6">
                  <c:v>1765913172.3200002</c:v>
                </c:pt>
                <c:pt idx="7">
                  <c:v>1799130408.4946668</c:v>
                </c:pt>
                <c:pt idx="8">
                  <c:v>1832347644.6693332</c:v>
                </c:pt>
                <c:pt idx="9">
                  <c:v>1865564880.8439999</c:v>
                </c:pt>
                <c:pt idx="10">
                  <c:v>1871698477.3426666</c:v>
                </c:pt>
                <c:pt idx="11">
                  <c:v>1877832073.8413334</c:v>
                </c:pt>
                <c:pt idx="12">
                  <c:v>1883965670.3400002</c:v>
                </c:pt>
                <c:pt idx="13">
                  <c:v>1821717955.4503334</c:v>
                </c:pt>
                <c:pt idx="14">
                  <c:v>1759470240.5606668</c:v>
                </c:pt>
                <c:pt idx="15">
                  <c:v>1697222525.671</c:v>
                </c:pt>
                <c:pt idx="16">
                  <c:v>1707110764.2833333</c:v>
                </c:pt>
                <c:pt idx="17">
                  <c:v>1716999002.8956668</c:v>
                </c:pt>
                <c:pt idx="18">
                  <c:v>1726887241.5080001</c:v>
                </c:pt>
                <c:pt idx="19">
                  <c:v>1691065060.9432604</c:v>
                </c:pt>
                <c:pt idx="20">
                  <c:v>1655242880.378521</c:v>
                </c:pt>
                <c:pt idx="21">
                  <c:v>1619420699.8137813</c:v>
                </c:pt>
                <c:pt idx="22">
                  <c:v>1531460575.2207692</c:v>
                </c:pt>
                <c:pt idx="23">
                  <c:v>1443500450.6277571</c:v>
                </c:pt>
                <c:pt idx="24">
                  <c:v>1355540326.034745</c:v>
                </c:pt>
                <c:pt idx="25">
                  <c:v>1309518291.0875621</c:v>
                </c:pt>
                <c:pt idx="26">
                  <c:v>1263496256.140379</c:v>
                </c:pt>
                <c:pt idx="27">
                  <c:v>1217474221.1931961</c:v>
                </c:pt>
                <c:pt idx="28">
                  <c:v>1152793661.4965329</c:v>
                </c:pt>
                <c:pt idx="29">
                  <c:v>1088113101.7998698</c:v>
                </c:pt>
                <c:pt idx="30">
                  <c:v>960759578.04402065</c:v>
                </c:pt>
                <c:pt idx="31">
                  <c:v>887175083.13465416</c:v>
                </c:pt>
                <c:pt idx="32">
                  <c:v>768566032.26327884</c:v>
                </c:pt>
              </c:numCache>
            </c:numRef>
          </c:val>
          <c:extLst>
            <c:ext xmlns:c16="http://schemas.microsoft.com/office/drawing/2014/chart" uri="{C3380CC4-5D6E-409C-BE32-E72D297353CC}">
              <c16:uniqueId val="{00000001-1383-4278-B69E-D5A6328E40F9}"/>
            </c:ext>
          </c:extLst>
        </c:ser>
        <c:dLbls>
          <c:showLegendKey val="0"/>
          <c:showVal val="0"/>
          <c:showCatName val="0"/>
          <c:showSerName val="0"/>
          <c:showPercent val="0"/>
          <c:showBubbleSize val="0"/>
        </c:dLbls>
        <c:axId val="614541583"/>
        <c:axId val="581510335"/>
      </c:areaChart>
      <c:catAx>
        <c:axId val="614541583"/>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accent1">
                    <a:lumMod val="50000"/>
                  </a:schemeClr>
                </a:solidFill>
                <a:latin typeface="+mj-lt"/>
                <a:ea typeface="+mn-ea"/>
                <a:cs typeface="+mn-cs"/>
              </a:defRPr>
            </a:pPr>
            <a:endParaRPr lang="pl-PL"/>
          </a:p>
        </c:txPr>
        <c:crossAx val="581510335"/>
        <c:crosses val="autoZero"/>
        <c:auto val="1"/>
        <c:lblAlgn val="ctr"/>
        <c:lblOffset val="100"/>
        <c:noMultiLvlLbl val="0"/>
      </c:catAx>
      <c:valAx>
        <c:axId val="58151033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614541583"/>
        <c:crosses val="autoZero"/>
        <c:crossBetween val="midCat"/>
        <c:dispUnits>
          <c:builtInUnit val="billions"/>
          <c:dispUnitsLbl>
            <c:layout/>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j-lt"/>
                      <a:ea typeface="+mn-ea"/>
                      <a:cs typeface="+mn-cs"/>
                    </a:defRPr>
                  </a:pPr>
                  <a:r>
                    <a:rPr lang="pl-PL" sz="1600">
                      <a:latin typeface="+mj-lt"/>
                    </a:rPr>
                    <a:t>Billions of people</a:t>
                  </a:r>
                </a:p>
              </c:rich>
            </c:tx>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j-lt"/>
                    <a:ea typeface="+mn-ea"/>
                    <a:cs typeface="+mn-cs"/>
                  </a:defRPr>
                </a:pPr>
                <a:endParaRPr lang="pl-PL"/>
              </a:p>
            </c:txPr>
          </c:dispUnitsLbl>
        </c:dispUnits>
      </c:valAx>
      <c:spPr>
        <a:noFill/>
        <a:ln>
          <a:noFill/>
        </a:ln>
        <a:effectLst/>
      </c:spPr>
    </c:plotArea>
    <c:legend>
      <c:legendPos val="t"/>
      <c:layout/>
      <c:overlay val="1"/>
      <c:spPr>
        <a:solidFill>
          <a:schemeClr val="bg1"/>
        </a:solid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j-lt"/>
              <a:ea typeface="+mn-ea"/>
              <a:cs typeface="+mn-cs"/>
            </a:defRPr>
          </a:pPr>
          <a:endParaRPr lang="pl-PL"/>
        </a:p>
      </c:txPr>
    </c:legend>
    <c:plotVisOnly val="1"/>
    <c:dispBlanksAs val="zero"/>
    <c:showDLblsOverMax val="0"/>
  </c:chart>
  <c:spPr>
    <a:noFill/>
    <a:ln>
      <a:noFill/>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536966641890976E-2"/>
          <c:y val="0.17575676889955208"/>
          <c:w val="0.930590987722967"/>
          <c:h val="0.59087954642899498"/>
        </c:manualLayout>
      </c:layout>
      <c:barChart>
        <c:barDir val="col"/>
        <c:grouping val="clustered"/>
        <c:varyColors val="0"/>
        <c:ser>
          <c:idx val="0"/>
          <c:order val="0"/>
          <c:tx>
            <c:strRef>
              <c:f>'nowy eksport'!$AB$16</c:f>
              <c:strCache>
                <c:ptCount val="1"/>
                <c:pt idx="0">
                  <c:v>1978</c:v>
                </c:pt>
              </c:strCache>
            </c:strRef>
          </c:tx>
          <c:spPr>
            <a:solidFill>
              <a:schemeClr val="accent1"/>
            </a:solidFill>
            <a:ln>
              <a:noFill/>
            </a:ln>
            <a:effectLst/>
          </c:spPr>
          <c:invertIfNegative val="0"/>
          <c:cat>
            <c:strRef>
              <c:f>'nowy eksport'!$AA$17:$AA$32</c:f>
              <c:strCache>
                <c:ptCount val="16"/>
                <c:pt idx="0">
                  <c:v>Slovakia*</c:v>
                </c:pt>
                <c:pt idx="1">
                  <c:v>Hungary</c:v>
                </c:pt>
                <c:pt idx="2">
                  <c:v>Czechia*</c:v>
                </c:pt>
                <c:pt idx="3">
                  <c:v>Poland</c:v>
                </c:pt>
                <c:pt idx="5">
                  <c:v>Ukraine</c:v>
                </c:pt>
                <c:pt idx="6">
                  <c:v>Russia</c:v>
                </c:pt>
                <c:pt idx="7">
                  <c:v>China</c:v>
                </c:pt>
                <c:pt idx="9">
                  <c:v>India</c:v>
                </c:pt>
                <c:pt idx="10">
                  <c:v>Brazil</c:v>
                </c:pt>
                <c:pt idx="11">
                  <c:v>Greece</c:v>
                </c:pt>
                <c:pt idx="12">
                  <c:v>Spain</c:v>
                </c:pt>
                <c:pt idx="13">
                  <c:v>UK</c:v>
                </c:pt>
                <c:pt idx="14">
                  <c:v>France</c:v>
                </c:pt>
                <c:pt idx="15">
                  <c:v>Germany</c:v>
                </c:pt>
              </c:strCache>
            </c:strRef>
          </c:cat>
          <c:val>
            <c:numRef>
              <c:f>'nowy eksport'!$AB$17:$AB$32</c:f>
              <c:numCache>
                <c:formatCode>General</c:formatCode>
                <c:ptCount val="16"/>
                <c:pt idx="7" formatCode="0%">
                  <c:v>6.6569591431755781E-2</c:v>
                </c:pt>
              </c:numCache>
            </c:numRef>
          </c:val>
          <c:extLst>
            <c:ext xmlns:c16="http://schemas.microsoft.com/office/drawing/2014/chart" uri="{C3380CC4-5D6E-409C-BE32-E72D297353CC}">
              <c16:uniqueId val="{00000000-2519-4D6A-8AEA-C99E1DDEF971}"/>
            </c:ext>
          </c:extLst>
        </c:ser>
        <c:ser>
          <c:idx val="1"/>
          <c:order val="1"/>
          <c:tx>
            <c:strRef>
              <c:f>'nowy eksport'!$AC$16</c:f>
              <c:strCache>
                <c:ptCount val="1"/>
                <c:pt idx="0">
                  <c:v>1992</c:v>
                </c:pt>
              </c:strCache>
            </c:strRef>
          </c:tx>
          <c:spPr>
            <a:solidFill>
              <a:schemeClr val="tx1">
                <a:lumMod val="75000"/>
                <a:lumOff val="2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lumMod val="10000"/>
                      </a:schemeClr>
                    </a:solidFill>
                    <a:latin typeface="+mj-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'nowy eksport'!$AA$17:$AA$32</c:f>
              <c:strCache>
                <c:ptCount val="16"/>
                <c:pt idx="0">
                  <c:v>Slovakia*</c:v>
                </c:pt>
                <c:pt idx="1">
                  <c:v>Hungary</c:v>
                </c:pt>
                <c:pt idx="2">
                  <c:v>Czechia*</c:v>
                </c:pt>
                <c:pt idx="3">
                  <c:v>Poland</c:v>
                </c:pt>
                <c:pt idx="5">
                  <c:v>Ukraine</c:v>
                </c:pt>
                <c:pt idx="6">
                  <c:v>Russia</c:v>
                </c:pt>
                <c:pt idx="7">
                  <c:v>China</c:v>
                </c:pt>
                <c:pt idx="9">
                  <c:v>India</c:v>
                </c:pt>
                <c:pt idx="10">
                  <c:v>Brazil</c:v>
                </c:pt>
                <c:pt idx="11">
                  <c:v>Greece</c:v>
                </c:pt>
                <c:pt idx="12">
                  <c:v>Spain</c:v>
                </c:pt>
                <c:pt idx="13">
                  <c:v>UK</c:v>
                </c:pt>
                <c:pt idx="14">
                  <c:v>France</c:v>
                </c:pt>
                <c:pt idx="15">
                  <c:v>Germany</c:v>
                </c:pt>
              </c:strCache>
            </c:strRef>
          </c:cat>
          <c:val>
            <c:numRef>
              <c:f>'nowy eksport'!$AC$17:$AC$32</c:f>
              <c:numCache>
                <c:formatCode>0%</c:formatCode>
                <c:ptCount val="16"/>
                <c:pt idx="0">
                  <c:v>0.33187048751071169</c:v>
                </c:pt>
                <c:pt idx="1">
                  <c:v>0.2772164377127625</c:v>
                </c:pt>
                <c:pt idx="2">
                  <c:v>0.3576142614917775</c:v>
                </c:pt>
                <c:pt idx="3">
                  <c:v>0.15370419038374725</c:v>
                </c:pt>
                <c:pt idx="5">
                  <c:v>0.10880114678773344</c:v>
                </c:pt>
                <c:pt idx="6">
                  <c:v>9.1331441346659659E-2</c:v>
                </c:pt>
                <c:pt idx="7">
                  <c:v>0.19896221662468513</c:v>
                </c:pt>
                <c:pt idx="9">
                  <c:v>6.9022478235918339E-2</c:v>
                </c:pt>
                <c:pt idx="10">
                  <c:v>8.9348644561865753E-2</c:v>
                </c:pt>
                <c:pt idx="11">
                  <c:v>8.4688214148788285E-2</c:v>
                </c:pt>
                <c:pt idx="12">
                  <c:v>0.10305094326405237</c:v>
                </c:pt>
                <c:pt idx="13">
                  <c:v>0.16203234509127154</c:v>
                </c:pt>
                <c:pt idx="14">
                  <c:v>0.16793555563179019</c:v>
                </c:pt>
                <c:pt idx="15">
                  <c:v>0.20255086768279734</c:v>
                </c:pt>
              </c:numCache>
            </c:numRef>
          </c:val>
          <c:extLst>
            <c:ext xmlns:c16="http://schemas.microsoft.com/office/drawing/2014/chart" uri="{C3380CC4-5D6E-409C-BE32-E72D297353CC}">
              <c16:uniqueId val="{00000001-2519-4D6A-8AEA-C99E1DDEF971}"/>
            </c:ext>
          </c:extLst>
        </c:ser>
        <c:ser>
          <c:idx val="2"/>
          <c:order val="2"/>
          <c:tx>
            <c:strRef>
              <c:f>'nowy eksport'!$AD$16</c:f>
              <c:strCache>
                <c:ptCount val="1"/>
                <c:pt idx="0">
                  <c:v>2016</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B050"/>
                    </a:solidFill>
                    <a:latin typeface="+mj-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'nowy eksport'!$AA$17:$AA$32</c:f>
              <c:strCache>
                <c:ptCount val="16"/>
                <c:pt idx="0">
                  <c:v>Slovakia*</c:v>
                </c:pt>
                <c:pt idx="1">
                  <c:v>Hungary</c:v>
                </c:pt>
                <c:pt idx="2">
                  <c:v>Czechia*</c:v>
                </c:pt>
                <c:pt idx="3">
                  <c:v>Poland</c:v>
                </c:pt>
                <c:pt idx="5">
                  <c:v>Ukraine</c:v>
                </c:pt>
                <c:pt idx="6">
                  <c:v>Russia</c:v>
                </c:pt>
                <c:pt idx="7">
                  <c:v>China</c:v>
                </c:pt>
                <c:pt idx="9">
                  <c:v>India</c:v>
                </c:pt>
                <c:pt idx="10">
                  <c:v>Brazil</c:v>
                </c:pt>
                <c:pt idx="11">
                  <c:v>Greece</c:v>
                </c:pt>
                <c:pt idx="12">
                  <c:v>Spain</c:v>
                </c:pt>
                <c:pt idx="13">
                  <c:v>UK</c:v>
                </c:pt>
                <c:pt idx="14">
                  <c:v>France</c:v>
                </c:pt>
                <c:pt idx="15">
                  <c:v>Germany</c:v>
                </c:pt>
              </c:strCache>
            </c:strRef>
          </c:cat>
          <c:val>
            <c:numRef>
              <c:f>'nowy eksport'!$AD$17:$AD$32</c:f>
              <c:numCache>
                <c:formatCode>0%</c:formatCode>
                <c:ptCount val="16"/>
                <c:pt idx="0">
                  <c:v>0.8667411529551643</c:v>
                </c:pt>
                <c:pt idx="1">
                  <c:v>0.81980857779793503</c:v>
                </c:pt>
                <c:pt idx="2">
                  <c:v>0.84383074410264547</c:v>
                </c:pt>
                <c:pt idx="3">
                  <c:v>0.43133382620426458</c:v>
                </c:pt>
                <c:pt idx="5">
                  <c:v>0.38987684247363402</c:v>
                </c:pt>
                <c:pt idx="6">
                  <c:v>0.21952093623216809</c:v>
                </c:pt>
                <c:pt idx="7">
                  <c:v>0.18730286735923643</c:v>
                </c:pt>
                <c:pt idx="9">
                  <c:v>0.11681015668407495</c:v>
                </c:pt>
                <c:pt idx="10">
                  <c:v>0.10315180638880976</c:v>
                </c:pt>
                <c:pt idx="11">
                  <c:v>0.14466613756535462</c:v>
                </c:pt>
                <c:pt idx="12">
                  <c:v>0.23432052452714514</c:v>
                </c:pt>
                <c:pt idx="13">
                  <c:v>0.15624294246800616</c:v>
                </c:pt>
                <c:pt idx="14">
                  <c:v>0.20316150397926611</c:v>
                </c:pt>
                <c:pt idx="15">
                  <c:v>0.3859092650945411</c:v>
                </c:pt>
              </c:numCache>
            </c:numRef>
          </c:val>
          <c:extLst>
            <c:ext xmlns:c16="http://schemas.microsoft.com/office/drawing/2014/chart" uri="{C3380CC4-5D6E-409C-BE32-E72D297353CC}">
              <c16:uniqueId val="{00000002-2519-4D6A-8AEA-C99E1DDEF971}"/>
            </c:ext>
          </c:extLst>
        </c:ser>
        <c:dLbls>
          <c:showLegendKey val="0"/>
          <c:showVal val="0"/>
          <c:showCatName val="0"/>
          <c:showSerName val="0"/>
          <c:showPercent val="0"/>
          <c:showBubbleSize val="0"/>
        </c:dLbls>
        <c:gapWidth val="219"/>
        <c:overlap val="-27"/>
        <c:axId val="1201633040"/>
        <c:axId val="1210061312"/>
      </c:barChart>
      <c:catAx>
        <c:axId val="1201633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accent1">
                    <a:lumMod val="50000"/>
                  </a:schemeClr>
                </a:solidFill>
                <a:latin typeface="+mj-lt"/>
                <a:ea typeface="+mn-ea"/>
                <a:cs typeface="+mn-cs"/>
              </a:defRPr>
            </a:pPr>
            <a:endParaRPr lang="pl-PL"/>
          </a:p>
        </c:txPr>
        <c:crossAx val="1210061312"/>
        <c:crosses val="autoZero"/>
        <c:auto val="1"/>
        <c:lblAlgn val="ctr"/>
        <c:lblOffset val="100"/>
        <c:noMultiLvlLbl val="0"/>
      </c:catAx>
      <c:valAx>
        <c:axId val="1210061312"/>
        <c:scaling>
          <c:orientation val="minMax"/>
        </c:scaling>
        <c:delete val="1"/>
        <c:axPos val="l"/>
        <c:numFmt formatCode="General" sourceLinked="1"/>
        <c:majorTickMark val="none"/>
        <c:minorTickMark val="none"/>
        <c:tickLblPos val="nextTo"/>
        <c:crossAx val="1201633040"/>
        <c:crosses val="autoZero"/>
        <c:crossBetween val="between"/>
      </c:valAx>
      <c:spPr>
        <a:noFill/>
        <a:ln>
          <a:noFill/>
        </a:ln>
        <a:effectLst/>
      </c:spPr>
    </c:plotArea>
    <c:legend>
      <c:legendPos val="t"/>
      <c:layout>
        <c:manualLayout>
          <c:xMode val="edge"/>
          <c:yMode val="edge"/>
          <c:x val="0.40356431382431318"/>
          <c:y val="0.17378374186956641"/>
          <c:w val="0.22461535000644195"/>
          <c:h val="8.2978030724600665E-2"/>
        </c:manualLayout>
      </c:layout>
      <c:overlay val="1"/>
      <c:spPr>
        <a:solidFill>
          <a:schemeClr val="bg1"/>
        </a:solid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j-lt"/>
              <a:ea typeface="+mn-ea"/>
              <a:cs typeface="+mn-cs"/>
            </a:defRPr>
          </a:pPr>
          <a:endParaRPr lang="pl-PL"/>
        </a:p>
      </c:txPr>
    </c:legend>
    <c:plotVisOnly val="1"/>
    <c:dispBlanksAs val="gap"/>
    <c:showDLblsOverMax val="0"/>
  </c:chart>
  <c:spPr>
    <a:noFill/>
    <a:ln>
      <a:noFill/>
    </a:ln>
    <a:effectLst/>
  </c:spPr>
  <c:txPr>
    <a:bodyPr/>
    <a:lstStyle/>
    <a:p>
      <a:pPr>
        <a:defRPr sz="1400">
          <a:latin typeface="+mj-lt"/>
        </a:defRPr>
      </a:pPr>
      <a:endParaRPr lang="pl-P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'CN IN openness'!$C$270</c:f>
              <c:strCache>
                <c:ptCount val="1"/>
                <c:pt idx="0">
                  <c:v>China</c:v>
                </c:pt>
              </c:strCache>
            </c:strRef>
          </c:tx>
          <c:spPr>
            <a:solidFill>
              <a:schemeClr val="tx1">
                <a:lumMod val="75000"/>
                <a:lumOff val="25000"/>
              </a:schemeClr>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j-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'CN IN openness'!$D$269:$F$269</c:f>
              <c:numCache>
                <c:formatCode>General</c:formatCode>
                <c:ptCount val="3"/>
                <c:pt idx="0">
                  <c:v>1978</c:v>
                </c:pt>
                <c:pt idx="1">
                  <c:v>1992</c:v>
                </c:pt>
                <c:pt idx="2">
                  <c:v>2016</c:v>
                </c:pt>
              </c:numCache>
            </c:numRef>
          </c:cat>
          <c:val>
            <c:numRef>
              <c:f>'CN IN openness'!$D$270:$F$270</c:f>
              <c:numCache>
                <c:formatCode>0%</c:formatCode>
                <c:ptCount val="3"/>
                <c:pt idx="0">
                  <c:v>9.65014815E-2</c:v>
                </c:pt>
                <c:pt idx="1">
                  <c:v>0.30615092300000002</c:v>
                </c:pt>
                <c:pt idx="2">
                  <c:v>0.37059383400000001</c:v>
                </c:pt>
              </c:numCache>
            </c:numRef>
          </c:val>
          <c:extLst>
            <c:ext xmlns:c16="http://schemas.microsoft.com/office/drawing/2014/chart" uri="{C3380CC4-5D6E-409C-BE32-E72D297353CC}">
              <c16:uniqueId val="{00000000-B2FE-4F0C-A399-9E81A7570C92}"/>
            </c:ext>
          </c:extLst>
        </c:ser>
        <c:ser>
          <c:idx val="1"/>
          <c:order val="1"/>
          <c:tx>
            <c:strRef>
              <c:f>'CN IN openness'!$C$271</c:f>
              <c:strCache>
                <c:ptCount val="1"/>
                <c:pt idx="0">
                  <c:v>India</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j-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'CN IN openness'!$D$269:$F$269</c:f>
              <c:numCache>
                <c:formatCode>General</c:formatCode>
                <c:ptCount val="3"/>
                <c:pt idx="0">
                  <c:v>1978</c:v>
                </c:pt>
                <c:pt idx="1">
                  <c:v>1992</c:v>
                </c:pt>
                <c:pt idx="2">
                  <c:v>2016</c:v>
                </c:pt>
              </c:numCache>
            </c:numRef>
          </c:cat>
          <c:val>
            <c:numRef>
              <c:f>'CN IN openness'!$D$271:$F$271</c:f>
              <c:numCache>
                <c:formatCode>0%</c:formatCode>
                <c:ptCount val="3"/>
                <c:pt idx="0">
                  <c:v>0.13042741400000002</c:v>
                </c:pt>
                <c:pt idx="1">
                  <c:v>0.18632828100000001</c:v>
                </c:pt>
                <c:pt idx="2">
                  <c:v>0.398109661</c:v>
                </c:pt>
              </c:numCache>
            </c:numRef>
          </c:val>
          <c:extLst>
            <c:ext xmlns:c16="http://schemas.microsoft.com/office/drawing/2014/chart" uri="{C3380CC4-5D6E-409C-BE32-E72D297353CC}">
              <c16:uniqueId val="{00000001-B2FE-4F0C-A399-9E81A7570C92}"/>
            </c:ext>
          </c:extLst>
        </c:ser>
        <c:dLbls>
          <c:showLegendKey val="0"/>
          <c:showVal val="0"/>
          <c:showCatName val="0"/>
          <c:showSerName val="0"/>
          <c:showPercent val="0"/>
          <c:showBubbleSize val="0"/>
        </c:dLbls>
        <c:gapWidth val="219"/>
        <c:overlap val="-27"/>
        <c:axId val="1736765248"/>
        <c:axId val="1665658560"/>
      </c:barChart>
      <c:catAx>
        <c:axId val="1736765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j-lt"/>
                <a:ea typeface="+mn-ea"/>
                <a:cs typeface="+mn-cs"/>
              </a:defRPr>
            </a:pPr>
            <a:endParaRPr lang="pl-PL"/>
          </a:p>
        </c:txPr>
        <c:crossAx val="1665658560"/>
        <c:crosses val="autoZero"/>
        <c:auto val="1"/>
        <c:lblAlgn val="ctr"/>
        <c:lblOffset val="100"/>
        <c:noMultiLvlLbl val="0"/>
      </c:catAx>
      <c:valAx>
        <c:axId val="1665658560"/>
        <c:scaling>
          <c:orientation val="minMax"/>
          <c:max val="1"/>
        </c:scaling>
        <c:delete val="1"/>
        <c:axPos val="l"/>
        <c:numFmt formatCode="0%" sourceLinked="1"/>
        <c:majorTickMark val="none"/>
        <c:minorTickMark val="none"/>
        <c:tickLblPos val="nextTo"/>
        <c:crossAx val="1736765248"/>
        <c:crosses val="autoZero"/>
        <c:crossBetween val="between"/>
      </c:valAx>
      <c:spPr>
        <a:noFill/>
        <a:ln>
          <a:noFill/>
        </a:ln>
        <a:effectLst/>
      </c:spPr>
    </c:plotArea>
    <c:legend>
      <c:legendPos val="t"/>
      <c:layout>
        <c:manualLayout>
          <c:xMode val="edge"/>
          <c:yMode val="edge"/>
          <c:x val="0.29811365740740742"/>
          <c:y val="0"/>
          <c:w val="0.40377268518518517"/>
          <c:h val="0.26110444444444442"/>
        </c:manualLayout>
      </c:layout>
      <c:overlay val="1"/>
      <c:spPr>
        <a:solidFill>
          <a:schemeClr val="bg1"/>
        </a:solid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j-lt"/>
              <a:ea typeface="+mn-ea"/>
              <a:cs typeface="+mn-cs"/>
            </a:defRPr>
          </a:pPr>
          <a:endParaRPr lang="pl-PL"/>
        </a:p>
      </c:txPr>
    </c:legend>
    <c:plotVisOnly val="1"/>
    <c:dispBlanksAs val="gap"/>
    <c:showDLblsOverMax val="0"/>
  </c:chart>
  <c:spPr>
    <a:noFill/>
    <a:ln>
      <a:noFill/>
    </a:ln>
    <a:effectLst/>
  </c:spPr>
  <c:txPr>
    <a:bodyPr/>
    <a:lstStyle/>
    <a:p>
      <a:pPr>
        <a:defRPr sz="1400">
          <a:latin typeface="+mj-lt"/>
        </a:defRPr>
      </a:pPr>
      <a:endParaRPr lang="pl-P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'CN IN urban'!$A$309</c:f>
              <c:strCache>
                <c:ptCount val="1"/>
                <c:pt idx="0">
                  <c:v>China</c:v>
                </c:pt>
              </c:strCache>
            </c:strRef>
          </c:tx>
          <c:spPr>
            <a:solidFill>
              <a:schemeClr val="tx1">
                <a:lumMod val="75000"/>
                <a:lumOff val="25000"/>
              </a:schemeClr>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j-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'CN IN urban'!$B$308:$D$308</c:f>
              <c:strCache>
                <c:ptCount val="3"/>
                <c:pt idx="0">
                  <c:v>1978</c:v>
                </c:pt>
                <c:pt idx="1">
                  <c:v>1992</c:v>
                </c:pt>
                <c:pt idx="2">
                  <c:v>2016</c:v>
                </c:pt>
              </c:strCache>
            </c:strRef>
          </c:cat>
          <c:val>
            <c:numRef>
              <c:f>'CN IN urban'!$B$309:$D$309</c:f>
              <c:numCache>
                <c:formatCode>0%</c:formatCode>
                <c:ptCount val="3"/>
                <c:pt idx="0">
                  <c:v>0.17899999999999999</c:v>
                </c:pt>
                <c:pt idx="1">
                  <c:v>0.28199999999999997</c:v>
                </c:pt>
                <c:pt idx="2">
                  <c:v>0.56777999999999995</c:v>
                </c:pt>
              </c:numCache>
            </c:numRef>
          </c:val>
          <c:extLst>
            <c:ext xmlns:c16="http://schemas.microsoft.com/office/drawing/2014/chart" uri="{C3380CC4-5D6E-409C-BE32-E72D297353CC}">
              <c16:uniqueId val="{00000000-6820-4DE7-AB8B-538D8C760EB6}"/>
            </c:ext>
          </c:extLst>
        </c:ser>
        <c:ser>
          <c:idx val="1"/>
          <c:order val="1"/>
          <c:tx>
            <c:strRef>
              <c:f>'CN IN urban'!$A$310</c:f>
              <c:strCache>
                <c:ptCount val="1"/>
                <c:pt idx="0">
                  <c:v>India</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j-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'CN IN urban'!$B$308:$D$308</c:f>
              <c:strCache>
                <c:ptCount val="3"/>
                <c:pt idx="0">
                  <c:v>1978</c:v>
                </c:pt>
                <c:pt idx="1">
                  <c:v>1992</c:v>
                </c:pt>
                <c:pt idx="2">
                  <c:v>2016</c:v>
                </c:pt>
              </c:strCache>
            </c:strRef>
          </c:cat>
          <c:val>
            <c:numRef>
              <c:f>'CN IN urban'!$B$310:$D$310</c:f>
              <c:numCache>
                <c:formatCode>0%</c:formatCode>
                <c:ptCount val="3"/>
                <c:pt idx="0">
                  <c:v>0.22379000000000002</c:v>
                </c:pt>
                <c:pt idx="1">
                  <c:v>0.25984000000000002</c:v>
                </c:pt>
                <c:pt idx="2">
                  <c:v>0.33136000000000004</c:v>
                </c:pt>
              </c:numCache>
            </c:numRef>
          </c:val>
          <c:extLst>
            <c:ext xmlns:c16="http://schemas.microsoft.com/office/drawing/2014/chart" uri="{C3380CC4-5D6E-409C-BE32-E72D297353CC}">
              <c16:uniqueId val="{00000001-6820-4DE7-AB8B-538D8C760EB6}"/>
            </c:ext>
          </c:extLst>
        </c:ser>
        <c:dLbls>
          <c:showLegendKey val="0"/>
          <c:showVal val="0"/>
          <c:showCatName val="0"/>
          <c:showSerName val="0"/>
          <c:showPercent val="0"/>
          <c:showBubbleSize val="0"/>
        </c:dLbls>
        <c:gapWidth val="219"/>
        <c:overlap val="-27"/>
        <c:axId val="580707568"/>
        <c:axId val="668491488"/>
      </c:barChart>
      <c:catAx>
        <c:axId val="580707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j-lt"/>
                <a:ea typeface="+mn-ea"/>
                <a:cs typeface="+mn-cs"/>
              </a:defRPr>
            </a:pPr>
            <a:endParaRPr lang="pl-PL"/>
          </a:p>
        </c:txPr>
        <c:crossAx val="668491488"/>
        <c:crosses val="autoZero"/>
        <c:auto val="1"/>
        <c:lblAlgn val="ctr"/>
        <c:lblOffset val="100"/>
        <c:noMultiLvlLbl val="0"/>
      </c:catAx>
      <c:valAx>
        <c:axId val="668491488"/>
        <c:scaling>
          <c:orientation val="minMax"/>
          <c:max val="1"/>
        </c:scaling>
        <c:delete val="1"/>
        <c:axPos val="l"/>
        <c:numFmt formatCode="0%" sourceLinked="1"/>
        <c:majorTickMark val="none"/>
        <c:minorTickMark val="none"/>
        <c:tickLblPos val="nextTo"/>
        <c:crossAx val="580707568"/>
        <c:crosses val="autoZero"/>
        <c:crossBetween val="between"/>
      </c:valAx>
      <c:spPr>
        <a:noFill/>
        <a:ln>
          <a:noFill/>
        </a:ln>
        <a:effectLst/>
      </c:spPr>
    </c:plotArea>
    <c:legend>
      <c:legendPos val="t"/>
      <c:layout/>
      <c:overlay val="1"/>
      <c:spPr>
        <a:solidFill>
          <a:schemeClr val="bg1"/>
        </a:solid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j-lt"/>
              <a:ea typeface="+mn-ea"/>
              <a:cs typeface="+mn-cs"/>
            </a:defRPr>
          </a:pPr>
          <a:endParaRPr lang="pl-PL"/>
        </a:p>
      </c:txPr>
    </c:legend>
    <c:plotVisOnly val="1"/>
    <c:dispBlanksAs val="gap"/>
    <c:showDLblsOverMax val="0"/>
  </c:chart>
  <c:spPr>
    <a:noFill/>
    <a:ln>
      <a:noFill/>
    </a:ln>
    <a:effectLst/>
  </c:spPr>
  <c:txPr>
    <a:bodyPr/>
    <a:lstStyle/>
    <a:p>
      <a:pPr>
        <a:defRPr sz="1400">
          <a:latin typeface="+mj-lt"/>
        </a:defRPr>
      </a:pPr>
      <a:endParaRPr lang="pl-P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'CN IN gdp'!$A$11</c:f>
              <c:strCache>
                <c:ptCount val="1"/>
                <c:pt idx="0">
                  <c:v>China (Official)</c:v>
                </c:pt>
              </c:strCache>
            </c:strRef>
          </c:tx>
          <c:spPr>
            <a:solidFill>
              <a:schemeClr val="tx1">
                <a:lumMod val="75000"/>
                <a:lumOff val="25000"/>
              </a:schemeClr>
            </a:solidFill>
            <a:ln>
              <a:noFill/>
            </a:ln>
            <a:effectLst/>
          </c:spPr>
          <c:invertIfNegative val="0"/>
          <c:dLbls>
            <c:dLbl>
              <c:idx val="1"/>
              <c:layout>
                <c:manualLayout>
                  <c:x val="-4.1157407407407406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B7D-44DE-9A95-304F7A47A635}"/>
                </c:ext>
              </c:extLst>
            </c:dLbl>
            <c:dLbl>
              <c:idx val="2"/>
              <c:layout>
                <c:manualLayout>
                  <c:x val="-4.7037037037037037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B7D-44DE-9A95-304F7A47A635}"/>
                </c:ext>
              </c:extLst>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j-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'CN IN gdp'!$B$10:$D$10</c:f>
              <c:numCache>
                <c:formatCode>General</c:formatCode>
                <c:ptCount val="3"/>
                <c:pt idx="0">
                  <c:v>1978</c:v>
                </c:pt>
                <c:pt idx="1">
                  <c:v>1992</c:v>
                </c:pt>
                <c:pt idx="2">
                  <c:v>2016</c:v>
                </c:pt>
              </c:numCache>
            </c:numRef>
          </c:cat>
          <c:val>
            <c:numRef>
              <c:f>'CN IN gdp'!$B$11:$D$11</c:f>
              <c:numCache>
                <c:formatCode>#,##0</c:formatCode>
                <c:ptCount val="3"/>
                <c:pt idx="0">
                  <c:v>363.45253083130115</c:v>
                </c:pt>
                <c:pt idx="1">
                  <c:v>1912.7278288606972</c:v>
                </c:pt>
                <c:pt idx="2">
                  <c:v>15890.698937603152</c:v>
                </c:pt>
              </c:numCache>
            </c:numRef>
          </c:val>
          <c:extLst>
            <c:ext xmlns:c16="http://schemas.microsoft.com/office/drawing/2014/chart" uri="{C3380CC4-5D6E-409C-BE32-E72D297353CC}">
              <c16:uniqueId val="{00000000-C2A5-43C3-8022-D896ECB3B732}"/>
            </c:ext>
          </c:extLst>
        </c:ser>
        <c:ser>
          <c:idx val="1"/>
          <c:order val="1"/>
          <c:tx>
            <c:strRef>
              <c:f>'CN IN gdp'!$A$12</c:f>
              <c:strCache>
                <c:ptCount val="1"/>
                <c:pt idx="0">
                  <c:v>China (Alternative)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j-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'CN IN gdp'!$B$10:$D$10</c:f>
              <c:numCache>
                <c:formatCode>General</c:formatCode>
                <c:ptCount val="3"/>
                <c:pt idx="0">
                  <c:v>1978</c:v>
                </c:pt>
                <c:pt idx="1">
                  <c:v>1992</c:v>
                </c:pt>
                <c:pt idx="2">
                  <c:v>2016</c:v>
                </c:pt>
              </c:numCache>
            </c:numRef>
          </c:cat>
          <c:val>
            <c:numRef>
              <c:f>'CN IN gdp'!$B$12:$D$12</c:f>
              <c:numCache>
                <c:formatCode>#,##0</c:formatCode>
                <c:ptCount val="3"/>
                <c:pt idx="0">
                  <c:v>1442.7571133440533</c:v>
                </c:pt>
                <c:pt idx="1">
                  <c:v>2727.6607103061401</c:v>
                </c:pt>
                <c:pt idx="2">
                  <c:v>14125.545481816956</c:v>
                </c:pt>
              </c:numCache>
            </c:numRef>
          </c:val>
          <c:extLst>
            <c:ext xmlns:c16="http://schemas.microsoft.com/office/drawing/2014/chart" uri="{C3380CC4-5D6E-409C-BE32-E72D297353CC}">
              <c16:uniqueId val="{00000001-C2A5-43C3-8022-D896ECB3B732}"/>
            </c:ext>
          </c:extLst>
        </c:ser>
        <c:ser>
          <c:idx val="2"/>
          <c:order val="2"/>
          <c:tx>
            <c:strRef>
              <c:f>'CN IN gdp'!$A$13</c:f>
              <c:strCache>
                <c:ptCount val="1"/>
                <c:pt idx="0">
                  <c:v>India</c:v>
                </c:pt>
              </c:strCache>
            </c:strRef>
          </c:tx>
          <c:spPr>
            <a:solidFill>
              <a:srgbClr val="00B0F0"/>
            </a:solidFill>
            <a:ln>
              <a:noFill/>
            </a:ln>
            <a:effectLst/>
          </c:spPr>
          <c:invertIfNegative val="0"/>
          <c:dLbls>
            <c:dLbl>
              <c:idx val="1"/>
              <c:layout>
                <c:manualLayout>
                  <c:x val="4.4097222222222225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B7D-44DE-9A95-304F7A47A635}"/>
                </c:ext>
              </c:extLst>
            </c:dLbl>
            <c:dLbl>
              <c:idx val="2"/>
              <c:layout>
                <c:manualLayout>
                  <c:x val="3.5277777777777672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B7D-44DE-9A95-304F7A47A63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j-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'CN IN gdp'!$B$10:$D$10</c:f>
              <c:numCache>
                <c:formatCode>General</c:formatCode>
                <c:ptCount val="3"/>
                <c:pt idx="0">
                  <c:v>1978</c:v>
                </c:pt>
                <c:pt idx="1">
                  <c:v>1992</c:v>
                </c:pt>
                <c:pt idx="2">
                  <c:v>2016</c:v>
                </c:pt>
              </c:numCache>
            </c:numRef>
          </c:cat>
          <c:val>
            <c:numRef>
              <c:f>'CN IN gdp'!$B$13:$D$13</c:f>
              <c:numCache>
                <c:formatCode>#,##0</c:formatCode>
                <c:ptCount val="3"/>
                <c:pt idx="0">
                  <c:v>1378.8452373652801</c:v>
                </c:pt>
                <c:pt idx="1">
                  <c:v>1924.0590142636979</c:v>
                </c:pt>
                <c:pt idx="2">
                  <c:v>6571.8651164740631</c:v>
                </c:pt>
              </c:numCache>
            </c:numRef>
          </c:val>
          <c:extLst>
            <c:ext xmlns:c16="http://schemas.microsoft.com/office/drawing/2014/chart" uri="{C3380CC4-5D6E-409C-BE32-E72D297353CC}">
              <c16:uniqueId val="{00000002-C2A5-43C3-8022-D896ECB3B732}"/>
            </c:ext>
          </c:extLst>
        </c:ser>
        <c:dLbls>
          <c:showLegendKey val="0"/>
          <c:showVal val="0"/>
          <c:showCatName val="0"/>
          <c:showSerName val="0"/>
          <c:showPercent val="0"/>
          <c:showBubbleSize val="0"/>
        </c:dLbls>
        <c:gapWidth val="219"/>
        <c:overlap val="-27"/>
        <c:axId val="1161545136"/>
        <c:axId val="1056157472"/>
      </c:barChart>
      <c:catAx>
        <c:axId val="1161545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j-lt"/>
                <a:ea typeface="+mn-ea"/>
                <a:cs typeface="+mn-cs"/>
              </a:defRPr>
            </a:pPr>
            <a:endParaRPr lang="pl-PL"/>
          </a:p>
        </c:txPr>
        <c:crossAx val="1056157472"/>
        <c:crosses val="autoZero"/>
        <c:auto val="1"/>
        <c:lblAlgn val="ctr"/>
        <c:lblOffset val="100"/>
        <c:noMultiLvlLbl val="0"/>
      </c:catAx>
      <c:valAx>
        <c:axId val="1056157472"/>
        <c:scaling>
          <c:orientation val="minMax"/>
        </c:scaling>
        <c:delete val="1"/>
        <c:axPos val="l"/>
        <c:numFmt formatCode="#,##0" sourceLinked="1"/>
        <c:majorTickMark val="none"/>
        <c:minorTickMark val="none"/>
        <c:tickLblPos val="nextTo"/>
        <c:crossAx val="1161545136"/>
        <c:crosses val="autoZero"/>
        <c:crossBetween val="between"/>
      </c:valAx>
      <c:spPr>
        <a:noFill/>
        <a:ln w="25400">
          <a:noFill/>
        </a:ln>
        <a:effectLst/>
      </c:spPr>
    </c:plotArea>
    <c:legend>
      <c:legendPos val="t"/>
      <c:layout/>
      <c:overlay val="1"/>
      <c:spPr>
        <a:solidFill>
          <a:schemeClr val="bg1"/>
        </a:solid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j-lt"/>
              <a:ea typeface="+mn-ea"/>
              <a:cs typeface="+mn-cs"/>
            </a:defRPr>
          </a:pPr>
          <a:endParaRPr lang="pl-PL"/>
        </a:p>
      </c:txPr>
    </c:legend>
    <c:plotVisOnly val="1"/>
    <c:dispBlanksAs val="gap"/>
    <c:showDLblsOverMax val="0"/>
  </c:chart>
  <c:spPr>
    <a:noFill/>
    <a:ln>
      <a:noFill/>
    </a:ln>
    <a:effectLst/>
  </c:spPr>
  <c:txPr>
    <a:bodyPr/>
    <a:lstStyle/>
    <a:p>
      <a:pPr>
        <a:defRPr>
          <a:latin typeface="+mj-lt"/>
        </a:defRPr>
      </a:pPr>
      <a:endParaRPr lang="pl-P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tariffs!$C$17</c:f>
              <c:strCache>
                <c:ptCount val="1"/>
                <c:pt idx="0">
                  <c:v>China</c:v>
                </c:pt>
              </c:strCache>
            </c:strRef>
          </c:tx>
          <c:spPr>
            <a:solidFill>
              <a:schemeClr val="tx1">
                <a:lumMod val="75000"/>
                <a:lumOff val="2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j-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tariffs!$D$16:$E$16</c:f>
              <c:numCache>
                <c:formatCode>General</c:formatCode>
                <c:ptCount val="2"/>
                <c:pt idx="0">
                  <c:v>1992</c:v>
                </c:pt>
                <c:pt idx="1">
                  <c:v>2011</c:v>
                </c:pt>
              </c:numCache>
            </c:numRef>
          </c:cat>
          <c:val>
            <c:numRef>
              <c:f>tariffs!$D$17:$E$17</c:f>
              <c:numCache>
                <c:formatCode>0%</c:formatCode>
                <c:ptCount val="2"/>
                <c:pt idx="0">
                  <c:v>0.32170000000000004</c:v>
                </c:pt>
                <c:pt idx="1">
                  <c:v>3.5699999999999996E-2</c:v>
                </c:pt>
              </c:numCache>
            </c:numRef>
          </c:val>
          <c:extLst>
            <c:ext xmlns:c16="http://schemas.microsoft.com/office/drawing/2014/chart" uri="{C3380CC4-5D6E-409C-BE32-E72D297353CC}">
              <c16:uniqueId val="{00000000-4283-4486-BD74-B0B86A3ECAFA}"/>
            </c:ext>
          </c:extLst>
        </c:ser>
        <c:ser>
          <c:idx val="1"/>
          <c:order val="1"/>
          <c:tx>
            <c:strRef>
              <c:f>tariffs!$C$18</c:f>
              <c:strCache>
                <c:ptCount val="1"/>
                <c:pt idx="0">
                  <c:v>India</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j-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tariffs!$D$16:$E$16</c:f>
              <c:numCache>
                <c:formatCode>General</c:formatCode>
                <c:ptCount val="2"/>
                <c:pt idx="0">
                  <c:v>1992</c:v>
                </c:pt>
                <c:pt idx="1">
                  <c:v>2011</c:v>
                </c:pt>
              </c:numCache>
            </c:numRef>
          </c:cat>
          <c:val>
            <c:numRef>
              <c:f>tariffs!$D$18:$E$18</c:f>
              <c:numCache>
                <c:formatCode>0%</c:formatCode>
                <c:ptCount val="2"/>
                <c:pt idx="0">
                  <c:v>0.2747</c:v>
                </c:pt>
                <c:pt idx="1">
                  <c:v>7.2900000000000006E-2</c:v>
                </c:pt>
              </c:numCache>
            </c:numRef>
          </c:val>
          <c:extLst>
            <c:ext xmlns:c16="http://schemas.microsoft.com/office/drawing/2014/chart" uri="{C3380CC4-5D6E-409C-BE32-E72D297353CC}">
              <c16:uniqueId val="{00000001-4283-4486-BD74-B0B86A3ECAFA}"/>
            </c:ext>
          </c:extLst>
        </c:ser>
        <c:dLbls>
          <c:showLegendKey val="0"/>
          <c:showVal val="0"/>
          <c:showCatName val="0"/>
          <c:showSerName val="0"/>
          <c:showPercent val="0"/>
          <c:showBubbleSize val="0"/>
        </c:dLbls>
        <c:gapWidth val="219"/>
        <c:overlap val="-27"/>
        <c:axId val="1877789456"/>
        <c:axId val="1970500816"/>
      </c:barChart>
      <c:catAx>
        <c:axId val="1877789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j-lt"/>
                <a:ea typeface="+mn-ea"/>
                <a:cs typeface="+mn-cs"/>
              </a:defRPr>
            </a:pPr>
            <a:endParaRPr lang="pl-PL"/>
          </a:p>
        </c:txPr>
        <c:crossAx val="1970500816"/>
        <c:crosses val="autoZero"/>
        <c:auto val="1"/>
        <c:lblAlgn val="ctr"/>
        <c:lblOffset val="100"/>
        <c:noMultiLvlLbl val="0"/>
      </c:catAx>
      <c:valAx>
        <c:axId val="1970500816"/>
        <c:scaling>
          <c:orientation val="minMax"/>
          <c:max val="1"/>
        </c:scaling>
        <c:delete val="1"/>
        <c:axPos val="l"/>
        <c:numFmt formatCode="0%" sourceLinked="1"/>
        <c:majorTickMark val="none"/>
        <c:minorTickMark val="none"/>
        <c:tickLblPos val="nextTo"/>
        <c:crossAx val="1877789456"/>
        <c:crosses val="autoZero"/>
        <c:crossBetween val="between"/>
      </c:valAx>
      <c:spPr>
        <a:noFill/>
        <a:ln>
          <a:noFill/>
        </a:ln>
        <a:effectLst/>
      </c:spPr>
    </c:plotArea>
    <c:legend>
      <c:legendPos val="t"/>
      <c:layout/>
      <c:overlay val="1"/>
      <c:spPr>
        <a:solidFill>
          <a:schemeClr val="bg1"/>
        </a:solid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j-lt"/>
              <a:ea typeface="+mn-ea"/>
              <a:cs typeface="+mn-cs"/>
            </a:defRPr>
          </a:pPr>
          <a:endParaRPr lang="pl-PL"/>
        </a:p>
      </c:txPr>
    </c:legend>
    <c:plotVisOnly val="1"/>
    <c:dispBlanksAs val="gap"/>
    <c:showDLblsOverMax val="0"/>
  </c:chart>
  <c:spPr>
    <a:noFill/>
    <a:ln>
      <a:noFill/>
    </a:ln>
    <a:effectLst/>
  </c:spPr>
  <c:txPr>
    <a:bodyPr/>
    <a:lstStyle/>
    <a:p>
      <a:pPr>
        <a:defRPr sz="1400">
          <a:latin typeface="+mj-lt"/>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2"/>
            <a:ext cx="2946400" cy="496889"/>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49689" y="2"/>
            <a:ext cx="2946400" cy="496889"/>
          </a:xfrm>
          <a:prstGeom prst="rect">
            <a:avLst/>
          </a:prstGeom>
        </p:spPr>
        <p:txBody>
          <a:bodyPr vert="horz" lIns="91440" tIns="45720" rIns="91440" bIns="45720" rtlCol="0"/>
          <a:lstStyle>
            <a:lvl1pPr algn="r">
              <a:defRPr sz="1200"/>
            </a:lvl1pPr>
          </a:lstStyle>
          <a:p>
            <a:fld id="{9CAD69E5-E209-4FC8-A5BB-B31880DC74BC}" type="datetimeFigureOut">
              <a:rPr lang="pl-PL" smtClean="0"/>
              <a:pPr/>
              <a:t>02.04.2019</a:t>
            </a:fld>
            <a:endParaRPr lang="pl-PL"/>
          </a:p>
        </p:txBody>
      </p:sp>
      <p:sp>
        <p:nvSpPr>
          <p:cNvPr id="4" name="Symbol zastępczy stopki 3"/>
          <p:cNvSpPr>
            <a:spLocks noGrp="1"/>
          </p:cNvSpPr>
          <p:nvPr>
            <p:ph type="ftr" sz="quarter" idx="2"/>
          </p:nvPr>
        </p:nvSpPr>
        <p:spPr>
          <a:xfrm>
            <a:off x="0" y="9429752"/>
            <a:ext cx="2946400" cy="496889"/>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9689" y="9429752"/>
            <a:ext cx="2946400" cy="496889"/>
          </a:xfrm>
          <a:prstGeom prst="rect">
            <a:avLst/>
          </a:prstGeom>
        </p:spPr>
        <p:txBody>
          <a:bodyPr vert="horz" lIns="91440" tIns="45720" rIns="91440" bIns="45720" rtlCol="0" anchor="b"/>
          <a:lstStyle>
            <a:lvl1pPr algn="r">
              <a:defRPr sz="1200"/>
            </a:lvl1pPr>
          </a:lstStyle>
          <a:p>
            <a:fld id="{E8D1E7B1-9DEA-4A77-873A-A637180417D5}" type="slidenum">
              <a:rPr lang="pl-PL" smtClean="0"/>
              <a:pPr/>
              <a:t>‹#›</a:t>
            </a:fld>
            <a:endParaRPr lang="pl-PL"/>
          </a:p>
        </p:txBody>
      </p:sp>
    </p:spTree>
    <p:extLst>
      <p:ext uri="{BB962C8B-B14F-4D97-AF65-F5344CB8AC3E}">
        <p14:creationId xmlns:p14="http://schemas.microsoft.com/office/powerpoint/2010/main" val="3859741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2" y="1"/>
            <a:ext cx="2945659" cy="498055"/>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5" y="1"/>
            <a:ext cx="2945659" cy="498055"/>
          </a:xfrm>
          <a:prstGeom prst="rect">
            <a:avLst/>
          </a:prstGeom>
        </p:spPr>
        <p:txBody>
          <a:bodyPr vert="horz" lIns="91440" tIns="45720" rIns="91440" bIns="45720" rtlCol="0"/>
          <a:lstStyle>
            <a:lvl1pPr algn="r">
              <a:defRPr sz="1200"/>
            </a:lvl1pPr>
          </a:lstStyle>
          <a:p>
            <a:fld id="{57EBB81B-B714-464E-9585-531AB5A8FBE1}" type="datetimeFigureOut">
              <a:rPr lang="pl-PL" smtClean="0"/>
              <a:pPr/>
              <a:t>02.04.2019</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6"/>
            <a:ext cx="5438140" cy="3908615"/>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2"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5" y="9428584"/>
            <a:ext cx="2945659" cy="498055"/>
          </a:xfrm>
          <a:prstGeom prst="rect">
            <a:avLst/>
          </a:prstGeom>
        </p:spPr>
        <p:txBody>
          <a:bodyPr vert="horz" lIns="91440" tIns="45720" rIns="91440" bIns="45720" rtlCol="0" anchor="b"/>
          <a:lstStyle>
            <a:lvl1pPr algn="r">
              <a:defRPr sz="1200"/>
            </a:lvl1pPr>
          </a:lstStyle>
          <a:p>
            <a:fld id="{98C9F435-026D-43B3-A3FB-168A332961C6}" type="slidenum">
              <a:rPr lang="pl-PL" smtClean="0"/>
              <a:pPr/>
              <a:t>‹#›</a:t>
            </a:fld>
            <a:endParaRPr lang="pl-PL"/>
          </a:p>
        </p:txBody>
      </p:sp>
    </p:spTree>
    <p:extLst>
      <p:ext uri="{BB962C8B-B14F-4D97-AF65-F5344CB8AC3E}">
        <p14:creationId xmlns:p14="http://schemas.microsoft.com/office/powerpoint/2010/main" val="2918451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en-US"/>
          </a:p>
        </p:txBody>
      </p:sp>
      <p:sp>
        <p:nvSpPr>
          <p:cNvPr id="4" name="Symbol zastępczy numeru slajdu 3"/>
          <p:cNvSpPr>
            <a:spLocks noGrp="1"/>
          </p:cNvSpPr>
          <p:nvPr>
            <p:ph type="sldNum" sz="quarter" idx="10"/>
          </p:nvPr>
        </p:nvSpPr>
        <p:spPr/>
        <p:txBody>
          <a:bodyPr/>
          <a:lstStyle/>
          <a:p>
            <a:fld id="{98C9F435-026D-43B3-A3FB-168A332961C6}" type="slidenum">
              <a:rPr lang="pl-PL" smtClean="0"/>
              <a:pPr/>
              <a:t>1</a:t>
            </a:fld>
            <a:endParaRPr lang="pl-PL"/>
          </a:p>
        </p:txBody>
      </p:sp>
    </p:spTree>
    <p:extLst>
      <p:ext uri="{BB962C8B-B14F-4D97-AF65-F5344CB8AC3E}">
        <p14:creationId xmlns:p14="http://schemas.microsoft.com/office/powerpoint/2010/main" val="1690789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en-US" dirty="0"/>
          </a:p>
        </p:txBody>
      </p:sp>
      <p:sp>
        <p:nvSpPr>
          <p:cNvPr id="4" name="Symbol zastępczy numeru slajdu 3"/>
          <p:cNvSpPr>
            <a:spLocks noGrp="1"/>
          </p:cNvSpPr>
          <p:nvPr>
            <p:ph type="sldNum" sz="quarter" idx="10"/>
          </p:nvPr>
        </p:nvSpPr>
        <p:spPr/>
        <p:txBody>
          <a:bodyPr/>
          <a:lstStyle/>
          <a:p>
            <a:fld id="{98C9F435-026D-43B3-A3FB-168A332961C6}" type="slidenum">
              <a:rPr lang="pl-PL" smtClean="0"/>
              <a:pPr/>
              <a:t>32</a:t>
            </a:fld>
            <a:endParaRPr lang="pl-PL"/>
          </a:p>
        </p:txBody>
      </p:sp>
    </p:spTree>
    <p:extLst>
      <p:ext uri="{BB962C8B-B14F-4D97-AF65-F5344CB8AC3E}">
        <p14:creationId xmlns:p14="http://schemas.microsoft.com/office/powerpoint/2010/main" val="593735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atin typeface="+mj-lt"/>
              </a:defRPr>
            </a:lvl1pPr>
          </a:lstStyle>
          <a:p>
            <a:r>
              <a:rPr lang="pl-PL" dirty="0"/>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Kliknij, aby edytować styl wzorca podtytułu</a:t>
            </a:r>
          </a:p>
        </p:txBody>
      </p:sp>
      <p:sp>
        <p:nvSpPr>
          <p:cNvPr id="4" name="Symbol zastępczy daty 3"/>
          <p:cNvSpPr>
            <a:spLocks noGrp="1"/>
          </p:cNvSpPr>
          <p:nvPr>
            <p:ph type="dt" sz="half" idx="10"/>
          </p:nvPr>
        </p:nvSpPr>
        <p:spPr/>
        <p:txBody>
          <a:bodyPr/>
          <a:lstStyle/>
          <a:p>
            <a:fld id="{AD908DD7-4B69-4050-9C02-61F9770EF8FE}" type="datetime1">
              <a:rPr lang="pl-PL" smtClean="0"/>
              <a:t>02.04.2019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a:xfrm>
            <a:off x="9296400" y="6538912"/>
            <a:ext cx="2743200" cy="365125"/>
          </a:xfrm>
        </p:spPr>
        <p:txBody>
          <a:bodyPr/>
          <a:lstStyle/>
          <a:p>
            <a:fld id="{8D1FC8B6-41DB-4822-87E1-C13C2FDCA1CB}" type="slidenum">
              <a:rPr lang="pl-PL" smtClean="0"/>
              <a:pPr/>
              <a:t>‹#›</a:t>
            </a:fld>
            <a:endParaRPr lang="pl-PL"/>
          </a:p>
        </p:txBody>
      </p:sp>
    </p:spTree>
    <p:extLst>
      <p:ext uri="{BB962C8B-B14F-4D97-AF65-F5344CB8AC3E}">
        <p14:creationId xmlns:p14="http://schemas.microsoft.com/office/powerpoint/2010/main" val="373560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838200" y="252816"/>
            <a:ext cx="10515600" cy="606993"/>
          </a:xfrm>
        </p:spPr>
        <p:txBody>
          <a:bodyPr/>
          <a:lstStyle/>
          <a:p>
            <a:r>
              <a:rPr lang="pl-PL"/>
              <a:t>Kliknij, aby edytować styl</a:t>
            </a:r>
          </a:p>
        </p:txBody>
      </p:sp>
      <p:sp>
        <p:nvSpPr>
          <p:cNvPr id="3" name="Symbol zastępczy zawartości 2"/>
          <p:cNvSpPr>
            <a:spLocks noGrp="1"/>
          </p:cNvSpPr>
          <p:nvPr>
            <p:ph idx="1"/>
          </p:nvPr>
        </p:nvSpPr>
        <p:spPr>
          <a:xfrm>
            <a:off x="838200" y="1056637"/>
            <a:ext cx="10515600" cy="4789218"/>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p:cNvSpPr>
            <a:spLocks noGrp="1"/>
          </p:cNvSpPr>
          <p:nvPr>
            <p:ph type="dt" sz="half" idx="10"/>
          </p:nvPr>
        </p:nvSpPr>
        <p:spPr/>
        <p:txBody>
          <a:bodyPr/>
          <a:lstStyle/>
          <a:p>
            <a:fld id="{00086800-8375-48CD-BDD4-9FDAB520EFBF}" type="datetime1">
              <a:rPr lang="pl-PL" smtClean="0"/>
              <a:t>02.04.2019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lvl1pPr>
              <a:defRPr sz="2200">
                <a:solidFill>
                  <a:schemeClr val="accent1">
                    <a:lumMod val="50000"/>
                  </a:schemeClr>
                </a:solidFill>
              </a:defRPr>
            </a:lvl1pPr>
          </a:lstStyle>
          <a:p>
            <a:fld id="{8D1FC8B6-41DB-4822-87E1-C13C2FDCA1CB}" type="slidenum">
              <a:rPr lang="pl-PL" smtClean="0"/>
              <a:pPr/>
              <a:t>‹#›</a:t>
            </a:fld>
            <a:endParaRPr lang="pl-PL" dirty="0"/>
          </a:p>
        </p:txBody>
      </p:sp>
      <p:pic>
        <p:nvPicPr>
          <p:cNvPr id="7" name="Obraz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4674" y="40272"/>
            <a:ext cx="2697366" cy="540000"/>
          </a:xfrm>
          <a:prstGeom prst="rect">
            <a:avLst/>
          </a:prstGeom>
        </p:spPr>
      </p:pic>
      <p:pic>
        <p:nvPicPr>
          <p:cNvPr id="9" name="Obraz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19772" y="0"/>
            <a:ext cx="1668055" cy="720000"/>
          </a:xfrm>
          <a:prstGeom prst="rect">
            <a:avLst/>
          </a:prstGeom>
        </p:spPr>
      </p:pic>
    </p:spTree>
    <p:extLst>
      <p:ext uri="{BB962C8B-B14F-4D97-AF65-F5344CB8AC3E}">
        <p14:creationId xmlns:p14="http://schemas.microsoft.com/office/powerpoint/2010/main" val="182830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wykresie">
    <p:spTree>
      <p:nvGrpSpPr>
        <p:cNvPr id="1" name=""/>
        <p:cNvGrpSpPr/>
        <p:nvPr/>
      </p:nvGrpSpPr>
      <p:grpSpPr>
        <a:xfrm>
          <a:off x="0" y="0"/>
          <a:ext cx="0" cy="0"/>
          <a:chOff x="0" y="0"/>
          <a:chExt cx="0" cy="0"/>
        </a:xfrm>
      </p:grpSpPr>
      <p:sp>
        <p:nvSpPr>
          <p:cNvPr id="2" name="Tytuł 1"/>
          <p:cNvSpPr>
            <a:spLocks noGrp="1"/>
          </p:cNvSpPr>
          <p:nvPr>
            <p:ph type="title"/>
          </p:nvPr>
        </p:nvSpPr>
        <p:spPr>
          <a:xfrm>
            <a:off x="838200" y="880533"/>
            <a:ext cx="10515600" cy="810155"/>
          </a:xfrm>
        </p:spPr>
        <p:txBody>
          <a:bodyPr/>
          <a:lstStyle/>
          <a:p>
            <a:r>
              <a:rPr lang="pl-PL"/>
              <a:t>Kliknij, aby edytować styl</a:t>
            </a:r>
          </a:p>
        </p:txBody>
      </p:sp>
      <p:sp>
        <p:nvSpPr>
          <p:cNvPr id="4" name="Symbol zastępczy daty 3"/>
          <p:cNvSpPr>
            <a:spLocks noGrp="1"/>
          </p:cNvSpPr>
          <p:nvPr>
            <p:ph type="dt" sz="half" idx="10"/>
          </p:nvPr>
        </p:nvSpPr>
        <p:spPr/>
        <p:txBody>
          <a:bodyPr/>
          <a:lstStyle/>
          <a:p>
            <a:fld id="{EFF8C7D2-0FE7-4D0C-BF38-CB06F87306CA}" type="datetime1">
              <a:rPr lang="pl-PL" smtClean="0"/>
              <a:t>02.04.2019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D1FC8B6-41DB-4822-87E1-C13C2FDCA1CB}" type="slidenum">
              <a:rPr lang="pl-PL" smtClean="0"/>
              <a:pPr/>
              <a:t>‹#›</a:t>
            </a:fld>
            <a:endParaRPr lang="pl-PL"/>
          </a:p>
        </p:txBody>
      </p:sp>
      <p:sp>
        <p:nvSpPr>
          <p:cNvPr id="7" name="Tytuł 1"/>
          <p:cNvSpPr txBox="1">
            <a:spLocks/>
          </p:cNvSpPr>
          <p:nvPr userDrawn="1"/>
        </p:nvSpPr>
        <p:spPr>
          <a:xfrm>
            <a:off x="838200" y="1690688"/>
            <a:ext cx="10515600" cy="810155"/>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3400" kern="1200">
                <a:solidFill>
                  <a:schemeClr val="accent1">
                    <a:lumMod val="50000"/>
                  </a:schemeClr>
                </a:solidFill>
                <a:latin typeface="+mj-lt"/>
                <a:ea typeface="+mj-ea"/>
                <a:cs typeface="+mj-cs"/>
              </a:defRPr>
            </a:lvl1pPr>
          </a:lstStyle>
          <a:p>
            <a:r>
              <a:rPr lang="pl-PL" sz="2400" dirty="0" smtClean="0"/>
              <a:t>Kliknij, aby edytować styl</a:t>
            </a:r>
            <a:endParaRPr lang="pl-PL" sz="2400" dirty="0"/>
          </a:p>
        </p:txBody>
      </p:sp>
    </p:spTree>
    <p:extLst>
      <p:ext uri="{BB962C8B-B14F-4D97-AF65-F5344CB8AC3E}">
        <p14:creationId xmlns:p14="http://schemas.microsoft.com/office/powerpoint/2010/main" val="1557496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Kliknij, aby edytować styl</a:t>
            </a:r>
          </a:p>
        </p:txBody>
      </p:sp>
      <p:sp>
        <p:nvSpPr>
          <p:cNvPr id="3" name="Symbol zastępczy daty 2"/>
          <p:cNvSpPr>
            <a:spLocks noGrp="1"/>
          </p:cNvSpPr>
          <p:nvPr>
            <p:ph type="dt" sz="half" idx="10"/>
          </p:nvPr>
        </p:nvSpPr>
        <p:spPr/>
        <p:txBody>
          <a:bodyPr/>
          <a:lstStyle/>
          <a:p>
            <a:fld id="{E3416272-E17A-4CFE-893D-FEDCF2A4FDA4}" type="datetime1">
              <a:rPr lang="pl-PL" smtClean="0"/>
              <a:t>02.04.2019</a:t>
            </a:fld>
            <a:endParaRPr lang="pl-PL"/>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8D1FC8B6-41DB-4822-87E1-C13C2FDCA1CB}" type="slidenum">
              <a:rPr lang="pl-PL" smtClean="0"/>
              <a:pPr/>
              <a:t>‹#›</a:t>
            </a:fld>
            <a:endParaRPr lang="pl-PL" dirty="0"/>
          </a:p>
        </p:txBody>
      </p:sp>
    </p:spTree>
    <p:extLst>
      <p:ext uri="{BB962C8B-B14F-4D97-AF65-F5344CB8AC3E}">
        <p14:creationId xmlns:p14="http://schemas.microsoft.com/office/powerpoint/2010/main" val="224444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Kliknij, aby edytować styl</a:t>
            </a:r>
            <a:endParaRPr lang="pl-PL" dirty="0"/>
          </a:p>
        </p:txBody>
      </p:sp>
      <p:sp>
        <p:nvSpPr>
          <p:cNvPr id="3" name="Symbol zastępczy daty 2"/>
          <p:cNvSpPr>
            <a:spLocks noGrp="1"/>
          </p:cNvSpPr>
          <p:nvPr>
            <p:ph type="dt" sz="half" idx="10"/>
          </p:nvPr>
        </p:nvSpPr>
        <p:spPr/>
        <p:txBody>
          <a:bodyPr/>
          <a:lstStyle/>
          <a:p>
            <a:fld id="{C94CF902-A9F4-4CF5-886D-FE93FFDD40EA}" type="datetime1">
              <a:rPr lang="pl-PL" smtClean="0"/>
              <a:t>02.04.2019</a:t>
            </a:fld>
            <a:endParaRPr lang="pl-PL"/>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8D1FC8B6-41DB-4822-87E1-C13C2FDCA1CB}" type="slidenum">
              <a:rPr lang="pl-PL" smtClean="0"/>
              <a:pPr/>
              <a:t>‹#›</a:t>
            </a:fld>
            <a:endParaRPr lang="pl-PL" dirty="0"/>
          </a:p>
        </p:txBody>
      </p:sp>
    </p:spTree>
    <p:extLst>
      <p:ext uri="{BB962C8B-B14F-4D97-AF65-F5344CB8AC3E}">
        <p14:creationId xmlns:p14="http://schemas.microsoft.com/office/powerpoint/2010/main" val="3072798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vmlDrawing" Target="../drawings/vmlDrawing1.v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Obiekt 6" hidden="1"/>
          <p:cNvGraphicFramePr>
            <a:graphicFrameLocks noChangeAspect="1"/>
          </p:cNvGraphicFramePr>
          <p:nvPr>
            <p:custDataLst>
              <p:tags r:id="rId8"/>
            </p:custDataLst>
            <p:extLst>
              <p:ext uri="{D42A27DB-BD31-4B8C-83A1-F6EECF244321}">
                <p14:modId xmlns:p14="http://schemas.microsoft.com/office/powerpoint/2010/main" val="346492686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70" name="think-cell Slide" r:id="rId9" imgW="360" imgH="360" progId="">
                  <p:embed/>
                </p:oleObj>
              </mc:Choice>
              <mc:Fallback>
                <p:oleObj name="think-cell Slide" r:id="rId9" imgW="360" imgH="360" progId="">
                  <p:embed/>
                  <p:pic>
                    <p:nvPicPr>
                      <p:cNvPr id="0" name="Picture 15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Symbol zastępczy tytułu 1"/>
          <p:cNvSpPr>
            <a:spLocks noGrp="1"/>
          </p:cNvSpPr>
          <p:nvPr>
            <p:ph type="title"/>
          </p:nvPr>
        </p:nvSpPr>
        <p:spPr>
          <a:xfrm>
            <a:off x="838200" y="677333"/>
            <a:ext cx="10515600" cy="1013355"/>
          </a:xfrm>
          <a:prstGeom prst="rect">
            <a:avLst/>
          </a:prstGeom>
        </p:spPr>
        <p:txBody>
          <a:bodyPr vert="horz" lIns="91440" tIns="45720" rIns="91440" bIns="45720" rtlCol="0" anchor="t" anchorCtr="0">
            <a:normAutofit/>
          </a:bodyPr>
          <a:lstStyle/>
          <a:p>
            <a:r>
              <a:rPr lang="pl-PL" dirty="0"/>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CB4DD-1B7F-4192-873D-953436138CF4}" type="datetime1">
              <a:rPr lang="pl-PL" smtClean="0"/>
              <a:t>02.04.2019</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a:solidFill>
                  <a:srgbClr val="002060"/>
                </a:solidFill>
              </a:defRPr>
            </a:lvl1pPr>
          </a:lstStyle>
          <a:p>
            <a:endParaRPr lang="pl-PL" dirty="0"/>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rgbClr val="2E75B6"/>
                </a:solidFill>
              </a:defRPr>
            </a:lvl1pPr>
          </a:lstStyle>
          <a:p>
            <a:fld id="{8D1FC8B6-41DB-4822-87E1-C13C2FDCA1CB}" type="slidenum">
              <a:rPr lang="pl-PL" smtClean="0"/>
              <a:pPr/>
              <a:t>‹#›</a:t>
            </a:fld>
            <a:endParaRPr lang="pl-PL" dirty="0"/>
          </a:p>
        </p:txBody>
      </p:sp>
    </p:spTree>
    <p:extLst>
      <p:ext uri="{BB962C8B-B14F-4D97-AF65-F5344CB8AC3E}">
        <p14:creationId xmlns:p14="http://schemas.microsoft.com/office/powerpoint/2010/main" val="716062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4" r:id="rId4"/>
    <p:sldLayoutId id="2147483656" r:id="rId5"/>
  </p:sldLayoutIdLst>
  <p:hf hdr="0" ftr="0" dt="0"/>
  <p:txStyles>
    <p:titleStyle>
      <a:lvl1pPr algn="l" defTabSz="914400" rtl="0" eaLnBrk="1" latinLnBrk="0" hangingPunct="1">
        <a:lnSpc>
          <a:spcPct val="90000"/>
        </a:lnSpc>
        <a:spcBef>
          <a:spcPct val="0"/>
        </a:spcBef>
        <a:buNone/>
        <a:defRPr sz="3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1.xml"/><Relationship Id="rId7" Type="http://schemas.openxmlformats.org/officeDocument/2006/relationships/image" Target="../media/image8.jpeg"/><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10" Type="http://schemas.openxmlformats.org/officeDocument/2006/relationships/image" Target="../media/image11.png"/><Relationship Id="rId4" Type="http://schemas.openxmlformats.org/officeDocument/2006/relationships/notesSlide" Target="../notesSlides/notesSlide2.xml"/><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iekt 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5233" name="think-cell Slide" r:id="rId5" imgW="360" imgH="360" progId="">
                  <p:embed/>
                </p:oleObj>
              </mc:Choice>
              <mc:Fallback>
                <p:oleObj name="think-cell Slide" r:id="rId5" imgW="360" imgH="360" progId="">
                  <p:embed/>
                  <p:pic>
                    <p:nvPicPr>
                      <p:cNvPr id="0" name="Picture 10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3" name="Tytuł 1"/>
          <p:cNvSpPr>
            <a:spLocks noGrp="1"/>
          </p:cNvSpPr>
          <p:nvPr>
            <p:ph type="ctrTitle"/>
          </p:nvPr>
        </p:nvSpPr>
        <p:spPr>
          <a:xfrm>
            <a:off x="1524000" y="1470314"/>
            <a:ext cx="9990667" cy="2387600"/>
          </a:xfrm>
        </p:spPr>
        <p:txBody>
          <a:bodyPr rIns="108000">
            <a:normAutofit/>
          </a:bodyPr>
          <a:lstStyle/>
          <a:p>
            <a:pPr algn="l"/>
            <a:r>
              <a:rPr lang="pl-PL" sz="7200" i="1" dirty="0" err="1" smtClean="0"/>
              <a:t>Globalization</a:t>
            </a:r>
            <a:r>
              <a:rPr lang="pl-PL" sz="7200" i="1" dirty="0" smtClean="0"/>
              <a:t> </a:t>
            </a:r>
            <a:r>
              <a:rPr lang="pl-PL" sz="7200" i="1" dirty="0"/>
              <a:t>and </a:t>
            </a:r>
            <a:r>
              <a:rPr lang="pl-PL" sz="7200" i="1" dirty="0" err="1"/>
              <a:t>Its</a:t>
            </a:r>
            <a:r>
              <a:rPr lang="pl-PL" sz="7200" i="1" dirty="0"/>
              <a:t> </a:t>
            </a:r>
            <a:r>
              <a:rPr lang="pl-PL" sz="7200" i="1" dirty="0" err="1" smtClean="0"/>
              <a:t>Critics</a:t>
            </a:r>
            <a:endParaRPr lang="pl-PL" sz="5400" i="1" dirty="0"/>
          </a:p>
        </p:txBody>
      </p:sp>
      <p:sp>
        <p:nvSpPr>
          <p:cNvPr id="2" name="Podtytuł 1"/>
          <p:cNvSpPr>
            <a:spLocks noGrp="1"/>
          </p:cNvSpPr>
          <p:nvPr>
            <p:ph type="subTitle" idx="1"/>
          </p:nvPr>
        </p:nvSpPr>
        <p:spPr>
          <a:xfrm>
            <a:off x="1524000" y="3914799"/>
            <a:ext cx="9144000" cy="1655762"/>
          </a:xfrm>
        </p:spPr>
        <p:txBody>
          <a:bodyPr/>
          <a:lstStyle/>
          <a:p>
            <a:pPr algn="l">
              <a:defRPr/>
            </a:pPr>
            <a:r>
              <a:rPr lang="en-US" sz="3600" b="1" i="1" dirty="0"/>
              <a:t>Leszek </a:t>
            </a:r>
            <a:r>
              <a:rPr lang="en-US" sz="3600" b="1" i="1" dirty="0" smtClean="0"/>
              <a:t>Balcerowicz</a:t>
            </a:r>
            <a:endParaRPr lang="pl-PL" sz="3600" b="1" i="1" dirty="0" smtClean="0"/>
          </a:p>
          <a:p>
            <a:pPr algn="l">
              <a:defRPr/>
            </a:pPr>
            <a:r>
              <a:rPr lang="pl-PL" sz="3600" dirty="0" err="1" smtClean="0"/>
              <a:t>Warsaw</a:t>
            </a:r>
            <a:r>
              <a:rPr lang="pl-PL" sz="3600" dirty="0" smtClean="0"/>
              <a:t>, 3</a:t>
            </a:r>
            <a:r>
              <a:rPr lang="pl-PL" sz="3600" baseline="30000" dirty="0" smtClean="0"/>
              <a:t>rd</a:t>
            </a:r>
            <a:r>
              <a:rPr lang="pl-PL" sz="3600" dirty="0" smtClean="0"/>
              <a:t> </a:t>
            </a:r>
            <a:r>
              <a:rPr lang="pl-PL" sz="3600" dirty="0" err="1" smtClean="0"/>
              <a:t>April</a:t>
            </a:r>
            <a:r>
              <a:rPr lang="pl-PL" sz="3600" dirty="0" smtClean="0"/>
              <a:t> 2019</a:t>
            </a:r>
          </a:p>
          <a:p>
            <a:pPr algn="l">
              <a:defRPr/>
            </a:pPr>
            <a:endParaRPr lang="pl-PL" i="1" dirty="0"/>
          </a:p>
          <a:p>
            <a:pPr algn="l">
              <a:defRPr/>
            </a:pPr>
            <a:endParaRPr lang="pl-PL" i="1" dirty="0">
              <a:solidFill>
                <a:schemeClr val="tx2"/>
              </a:solidFill>
            </a:endParaRPr>
          </a:p>
          <a:p>
            <a:pPr algn="l">
              <a:defRPr/>
            </a:pPr>
            <a:endParaRPr lang="pl-PL" i="1" dirty="0">
              <a:solidFill>
                <a:schemeClr val="tx2"/>
              </a:solidFill>
            </a:endParaRPr>
          </a:p>
          <a:p>
            <a:endParaRPr lang="pl-PL" dirty="0"/>
          </a:p>
        </p:txBody>
      </p:sp>
      <p:sp>
        <p:nvSpPr>
          <p:cNvPr id="24" name="Podtytuł 2"/>
          <p:cNvSpPr txBox="1">
            <a:spLocks/>
          </p:cNvSpPr>
          <p:nvPr/>
        </p:nvSpPr>
        <p:spPr>
          <a:xfrm>
            <a:off x="400049" y="4028569"/>
            <a:ext cx="8067208" cy="269290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Arial" charset="0"/>
              <a:buNone/>
              <a:defRPr/>
            </a:pPr>
            <a:endParaRPr lang="pl-PL" sz="2800" i="1" dirty="0">
              <a:solidFill>
                <a:schemeClr val="tx2"/>
              </a:solidFill>
              <a:latin typeface="+mj-lt"/>
            </a:endParaRPr>
          </a:p>
        </p:txBody>
      </p:sp>
    </p:spTree>
    <p:extLst>
      <p:ext uri="{BB962C8B-B14F-4D97-AF65-F5344CB8AC3E}">
        <p14:creationId xmlns:p14="http://schemas.microsoft.com/office/powerpoint/2010/main" val="2586742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title"/>
          </p:nvPr>
        </p:nvSpPr>
        <p:spPr/>
        <p:txBody>
          <a:bodyPr>
            <a:normAutofit/>
          </a:bodyPr>
          <a:lstStyle/>
          <a:p>
            <a:r>
              <a:rPr lang="pl-PL" b="1" dirty="0"/>
              <a:t>III. </a:t>
            </a:r>
            <a:r>
              <a:rPr lang="pl-PL" b="1" dirty="0" err="1"/>
              <a:t>Crude</a:t>
            </a:r>
            <a:r>
              <a:rPr lang="pl-PL" b="1" dirty="0"/>
              <a:t> </a:t>
            </a:r>
            <a:r>
              <a:rPr lang="pl-PL" b="1" dirty="0" err="1"/>
              <a:t>Anti</a:t>
            </a:r>
            <a:r>
              <a:rPr lang="pl-PL" b="1" dirty="0"/>
              <a:t> - </a:t>
            </a:r>
            <a:r>
              <a:rPr lang="pl-PL" b="1" dirty="0" err="1"/>
              <a:t>Globalism</a:t>
            </a:r>
            <a:endParaRPr lang="pl-PL" b="1" dirty="0"/>
          </a:p>
        </p:txBody>
      </p:sp>
      <p:sp>
        <p:nvSpPr>
          <p:cNvPr id="3" name="Symbol zastępczy zawartości 2"/>
          <p:cNvSpPr>
            <a:spLocks noGrp="1"/>
          </p:cNvSpPr>
          <p:nvPr>
            <p:ph idx="1"/>
          </p:nvPr>
        </p:nvSpPr>
        <p:spPr/>
        <p:txBody>
          <a:bodyPr>
            <a:normAutofit/>
          </a:bodyPr>
          <a:lstStyle/>
          <a:p>
            <a:pPr algn="just"/>
            <a:r>
              <a:rPr lang="pl-PL" sz="2000" b="1" dirty="0" err="1"/>
              <a:t>Appears</a:t>
            </a:r>
            <a:r>
              <a:rPr lang="pl-PL" sz="2000" b="1" dirty="0"/>
              <a:t> in </a:t>
            </a:r>
            <a:r>
              <a:rPr lang="pl-PL" sz="2000" b="1" dirty="0" err="1"/>
              <a:t>two</a:t>
            </a:r>
            <a:r>
              <a:rPr lang="pl-PL" sz="2000" b="1" dirty="0"/>
              <a:t> </a:t>
            </a:r>
            <a:r>
              <a:rPr lang="pl-PL" sz="2000" b="1" dirty="0" err="1"/>
              <a:t>forms</a:t>
            </a:r>
            <a:r>
              <a:rPr lang="pl-PL" sz="2000" b="1" dirty="0"/>
              <a:t>:</a:t>
            </a:r>
            <a:endParaRPr lang="pl-PL" sz="2000" dirty="0"/>
          </a:p>
          <a:p>
            <a:pPr lvl="1" algn="just">
              <a:lnSpc>
                <a:spcPct val="150000"/>
              </a:lnSpc>
            </a:pPr>
            <a:r>
              <a:rPr lang="en-US" sz="2000" dirty="0"/>
              <a:t>The anti-capitalist propaganda, based on utopian ethics and on a complete disregard of economic history and of analytical economics. It usually appears under the label of the “left”. </a:t>
            </a:r>
            <a:endParaRPr lang="pl-PL" sz="2000" dirty="0"/>
          </a:p>
          <a:p>
            <a:pPr lvl="1" algn="just">
              <a:lnSpc>
                <a:spcPct val="150000"/>
              </a:lnSpc>
            </a:pPr>
            <a:r>
              <a:rPr lang="en-US" sz="2000" dirty="0"/>
              <a:t>The nationalistic propaganda which is based on nationalistic ethics and targets foreigners as migrants or producers of imported goods. It is usually belonging for the “right”.</a:t>
            </a:r>
            <a:endParaRPr lang="pl-PL" sz="2000" dirty="0"/>
          </a:p>
          <a:p>
            <a:pPr algn="just">
              <a:lnSpc>
                <a:spcPct val="150000"/>
              </a:lnSpc>
            </a:pPr>
            <a:r>
              <a:rPr lang="en-US" sz="2000" dirty="0"/>
              <a:t>The main representatives of the crude anti-globalism stem from outside mainstream economics, even though some professional economists lend credibility to this phenomenon by focusing on those who are considered the losers in the developed world and on the inequalities ascribed to trade globalization.</a:t>
            </a:r>
            <a:endParaRPr lang="pl-PL" sz="2000" dirty="0"/>
          </a:p>
          <a:p>
            <a:pPr marL="0" indent="0" algn="just">
              <a:buNone/>
            </a:pPr>
            <a:endParaRPr lang="pl-PL" sz="2000" dirty="0"/>
          </a:p>
        </p:txBody>
      </p:sp>
      <p:sp>
        <p:nvSpPr>
          <p:cNvPr id="2" name="Symbol zastępczy numeru slajdu 1"/>
          <p:cNvSpPr>
            <a:spLocks noGrp="1"/>
          </p:cNvSpPr>
          <p:nvPr>
            <p:ph type="sldNum" sz="quarter" idx="12"/>
          </p:nvPr>
        </p:nvSpPr>
        <p:spPr/>
        <p:txBody>
          <a:bodyPr/>
          <a:lstStyle/>
          <a:p>
            <a:fld id="{8D1FC8B6-41DB-4822-87E1-C13C2FDCA1CB}" type="slidenum">
              <a:rPr lang="pl-PL" smtClean="0"/>
              <a:pPr/>
              <a:t>10</a:t>
            </a:fld>
            <a:endParaRPr lang="pl-PL" dirty="0"/>
          </a:p>
        </p:txBody>
      </p:sp>
    </p:spTree>
    <p:extLst>
      <p:ext uri="{BB962C8B-B14F-4D97-AF65-F5344CB8AC3E}">
        <p14:creationId xmlns:p14="http://schemas.microsoft.com/office/powerpoint/2010/main" val="521077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title"/>
          </p:nvPr>
        </p:nvSpPr>
        <p:spPr/>
        <p:txBody>
          <a:bodyPr>
            <a:normAutofit/>
          </a:bodyPr>
          <a:lstStyle/>
          <a:p>
            <a:r>
              <a:rPr lang="pl-PL" b="1" dirty="0"/>
              <a:t>III. </a:t>
            </a:r>
            <a:r>
              <a:rPr lang="pl-PL" b="1" dirty="0" err="1"/>
              <a:t>Crude</a:t>
            </a:r>
            <a:r>
              <a:rPr lang="pl-PL" b="1" dirty="0"/>
              <a:t> </a:t>
            </a:r>
            <a:r>
              <a:rPr lang="pl-PL" b="1" dirty="0" err="1"/>
              <a:t>Anti</a:t>
            </a:r>
            <a:r>
              <a:rPr lang="pl-PL" b="1" dirty="0"/>
              <a:t> - </a:t>
            </a:r>
            <a:r>
              <a:rPr lang="pl-PL" b="1" dirty="0" err="1"/>
              <a:t>Globalism</a:t>
            </a:r>
            <a:endParaRPr lang="pl-PL" b="1" dirty="0"/>
          </a:p>
        </p:txBody>
      </p:sp>
      <p:sp>
        <p:nvSpPr>
          <p:cNvPr id="3" name="Symbol zastępczy zawartości 2"/>
          <p:cNvSpPr>
            <a:spLocks noGrp="1"/>
          </p:cNvSpPr>
          <p:nvPr>
            <p:ph idx="1"/>
          </p:nvPr>
        </p:nvSpPr>
        <p:spPr/>
        <p:txBody>
          <a:bodyPr>
            <a:noAutofit/>
          </a:bodyPr>
          <a:lstStyle/>
          <a:p>
            <a:pPr marL="0" indent="0" algn="just">
              <a:lnSpc>
                <a:spcPct val="100000"/>
              </a:lnSpc>
              <a:buNone/>
            </a:pPr>
            <a:r>
              <a:rPr lang="en-US" sz="2000" dirty="0"/>
              <a:t>Martin Wolf (2004) has brilliantly exposed the logical and empirical fallacies of   crude anti-globalism. The main ones include:</a:t>
            </a:r>
            <a:endParaRPr lang="pl-PL" sz="2000" dirty="0"/>
          </a:p>
          <a:p>
            <a:pPr lvl="1" algn="just">
              <a:lnSpc>
                <a:spcPct val="100000"/>
              </a:lnSpc>
            </a:pPr>
            <a:r>
              <a:rPr lang="en-US" sz="2000" dirty="0"/>
              <a:t>Propositions to replace the globalized world with one consisting of many self-sufficient units;</a:t>
            </a:r>
            <a:endParaRPr lang="pl-PL" sz="2000" dirty="0"/>
          </a:p>
          <a:p>
            <a:pPr lvl="1" algn="just">
              <a:lnSpc>
                <a:spcPct val="100000"/>
              </a:lnSpc>
            </a:pPr>
            <a:r>
              <a:rPr lang="en-US" sz="2000" dirty="0"/>
              <a:t>Advocating replacing capitalism with “something nicer”;</a:t>
            </a:r>
            <a:endParaRPr lang="pl-PL" sz="2000" dirty="0"/>
          </a:p>
          <a:p>
            <a:pPr lvl="1" algn="just">
              <a:lnSpc>
                <a:spcPct val="100000"/>
              </a:lnSpc>
            </a:pPr>
            <a:r>
              <a:rPr lang="en-US" sz="2000" dirty="0"/>
              <a:t>Claiming that globalization destroys national states and democracy;</a:t>
            </a:r>
            <a:endParaRPr lang="pl-PL" sz="2000" dirty="0"/>
          </a:p>
          <a:p>
            <a:pPr lvl="1" algn="just">
              <a:lnSpc>
                <a:spcPct val="100000"/>
              </a:lnSpc>
            </a:pPr>
            <a:r>
              <a:rPr lang="en-US" sz="2000" dirty="0"/>
              <a:t>Demonizing multinational corporations;</a:t>
            </a:r>
            <a:endParaRPr lang="pl-PL" sz="2000" dirty="0"/>
          </a:p>
          <a:p>
            <a:pPr lvl="1" algn="just">
              <a:lnSpc>
                <a:spcPct val="100000"/>
              </a:lnSpc>
            </a:pPr>
            <a:r>
              <a:rPr lang="en-US" sz="2000" dirty="0"/>
              <a:t>Claiming that globalization is responsible for mass destitution by fostering increased inequality within and between nations.; </a:t>
            </a:r>
            <a:endParaRPr lang="pl-PL" sz="2000" dirty="0"/>
          </a:p>
          <a:p>
            <a:pPr lvl="1" algn="just">
              <a:lnSpc>
                <a:spcPct val="100000"/>
              </a:lnSpc>
            </a:pPr>
            <a:r>
              <a:rPr lang="en-US" sz="2000" dirty="0"/>
              <a:t>Blaming globalization for the destruction of the environment, etc</a:t>
            </a:r>
            <a:r>
              <a:rPr lang="en-US" sz="2000" dirty="0" smtClean="0"/>
              <a:t>..</a:t>
            </a:r>
            <a:endParaRPr lang="pl-PL" sz="2000" dirty="0" smtClean="0"/>
          </a:p>
          <a:p>
            <a:pPr marL="457200" lvl="1" indent="0" algn="just">
              <a:lnSpc>
                <a:spcPct val="100000"/>
              </a:lnSpc>
              <a:buNone/>
            </a:pPr>
            <a:endParaRPr lang="pl-PL" sz="2000" dirty="0"/>
          </a:p>
          <a:p>
            <a:pPr marL="457200" lvl="1" indent="0" algn="just">
              <a:lnSpc>
                <a:spcPct val="100000"/>
              </a:lnSpc>
              <a:buNone/>
            </a:pPr>
            <a:r>
              <a:rPr lang="pl-PL" sz="2000" dirty="0"/>
              <a:t>T</a:t>
            </a:r>
            <a:r>
              <a:rPr lang="en-US" sz="2000" dirty="0"/>
              <a:t>he crude anti-globalism, with its false simplicity and emotionally loaded accusations, is a dangerous phenomenon which, for those very reasons, enjoys mass popularity. In that, it resembles the previous quasi-religious or nationalistic movements: communism and fascism. Therefore, the proponents of reason and of a liberal order should unmask the fallacies of crude anti-globalization in the mass media. The propaganda which does not meet a strong response tends to win.	</a:t>
            </a:r>
            <a:endParaRPr lang="pl-PL" sz="2000" dirty="0"/>
          </a:p>
          <a:p>
            <a:pPr marL="457200" lvl="1" indent="0" algn="just">
              <a:lnSpc>
                <a:spcPct val="100000"/>
              </a:lnSpc>
              <a:buNone/>
            </a:pPr>
            <a:endParaRPr lang="pl-PL" sz="2000" dirty="0"/>
          </a:p>
          <a:p>
            <a:pPr marL="0" indent="0" algn="just">
              <a:lnSpc>
                <a:spcPct val="100000"/>
              </a:lnSpc>
              <a:buNone/>
            </a:pPr>
            <a:endParaRPr lang="pl-PL" sz="2000" dirty="0"/>
          </a:p>
        </p:txBody>
      </p:sp>
      <p:sp>
        <p:nvSpPr>
          <p:cNvPr id="2" name="Symbol zastępczy numeru slajdu 1"/>
          <p:cNvSpPr>
            <a:spLocks noGrp="1"/>
          </p:cNvSpPr>
          <p:nvPr>
            <p:ph type="sldNum" sz="quarter" idx="12"/>
          </p:nvPr>
        </p:nvSpPr>
        <p:spPr/>
        <p:txBody>
          <a:bodyPr/>
          <a:lstStyle/>
          <a:p>
            <a:fld id="{8D1FC8B6-41DB-4822-87E1-C13C2FDCA1CB}" type="slidenum">
              <a:rPr lang="pl-PL" smtClean="0"/>
              <a:pPr/>
              <a:t>11</a:t>
            </a:fld>
            <a:endParaRPr lang="pl-PL" dirty="0"/>
          </a:p>
        </p:txBody>
      </p:sp>
    </p:spTree>
    <p:extLst>
      <p:ext uri="{BB962C8B-B14F-4D97-AF65-F5344CB8AC3E}">
        <p14:creationId xmlns:p14="http://schemas.microsoft.com/office/powerpoint/2010/main" val="1339814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p:txBody>
          <a:bodyPr>
            <a:normAutofit/>
          </a:bodyPr>
          <a:lstStyle/>
          <a:p>
            <a:r>
              <a:rPr lang="pl-PL" b="1" dirty="0"/>
              <a:t>IV. Trade </a:t>
            </a:r>
            <a:r>
              <a:rPr lang="pl-PL" b="1" dirty="0" err="1"/>
              <a:t>Globalization</a:t>
            </a:r>
            <a:endParaRPr lang="pl-PL" b="1" dirty="0"/>
          </a:p>
        </p:txBody>
      </p:sp>
      <p:sp>
        <p:nvSpPr>
          <p:cNvPr id="3" name="Symbol zastępczy zawartości 2"/>
          <p:cNvSpPr>
            <a:spLocks noGrp="1"/>
          </p:cNvSpPr>
          <p:nvPr>
            <p:ph idx="1"/>
          </p:nvPr>
        </p:nvSpPr>
        <p:spPr/>
        <p:txBody>
          <a:bodyPr>
            <a:noAutofit/>
          </a:bodyPr>
          <a:lstStyle/>
          <a:p>
            <a:pPr marL="0" indent="0" algn="just">
              <a:lnSpc>
                <a:spcPct val="100000"/>
              </a:lnSpc>
              <a:buNone/>
            </a:pPr>
            <a:r>
              <a:rPr lang="en-US" sz="2000" dirty="0"/>
              <a:t>In discussing trade globalization </a:t>
            </a:r>
            <a:r>
              <a:rPr lang="pl-PL" sz="2000" b="1" dirty="0"/>
              <a:t>O</a:t>
            </a:r>
            <a:r>
              <a:rPr lang="en-US" sz="2000" b="1" dirty="0"/>
              <a:t>ne should consider two types of institutions and policies (for short: policies): </a:t>
            </a:r>
            <a:endParaRPr lang="pl-PL" sz="2000" b="1" dirty="0"/>
          </a:p>
          <a:p>
            <a:pPr lvl="0" algn="just">
              <a:lnSpc>
                <a:spcPct val="100000"/>
              </a:lnSpc>
            </a:pPr>
            <a:r>
              <a:rPr lang="en-US" sz="2000" dirty="0"/>
              <a:t>those which determine the scope of a country’s  openness to trade (Policy 1) </a:t>
            </a:r>
            <a:endParaRPr lang="pl-PL" sz="2000" dirty="0"/>
          </a:p>
          <a:p>
            <a:pPr lvl="0" algn="just">
              <a:lnSpc>
                <a:spcPct val="100000"/>
              </a:lnSpc>
            </a:pPr>
            <a:r>
              <a:rPr lang="en-US" sz="2000" dirty="0"/>
              <a:t>those which influence the individuals’’ possibilities and incentives to adjust to new opportunities and threats, including changes that are linked to trade opening (Policy 2). </a:t>
            </a:r>
            <a:endParaRPr lang="pl-PL" sz="2000" dirty="0"/>
          </a:p>
          <a:p>
            <a:pPr marL="0" indent="0" algn="just">
              <a:lnSpc>
                <a:spcPct val="100000"/>
              </a:lnSpc>
              <a:buNone/>
            </a:pPr>
            <a:r>
              <a:rPr lang="en-US" sz="2000" dirty="0"/>
              <a:t>Socio-economic outcomes result from various factors. One of the analytical challenges is to isolate the impact of trade opening from that of other factors, especially of technological change (</a:t>
            </a:r>
            <a:r>
              <a:rPr lang="en-US" sz="2000" dirty="0" err="1"/>
              <a:t>Autor</a:t>
            </a:r>
            <a:r>
              <a:rPr lang="en-US" sz="2000" dirty="0"/>
              <a:t> et al, 2015) which, in turn, depends on countries’ institutional systems: there is not a good substitute for extensive and equal economic freedom within the framework of the rule of law.</a:t>
            </a:r>
            <a:endParaRPr lang="pl-PL" sz="2000" dirty="0"/>
          </a:p>
          <a:p>
            <a:pPr algn="just">
              <a:lnSpc>
                <a:spcPct val="100000"/>
              </a:lnSpc>
            </a:pPr>
            <a:endParaRPr lang="pl-PL" sz="2000" dirty="0"/>
          </a:p>
        </p:txBody>
      </p:sp>
      <p:sp>
        <p:nvSpPr>
          <p:cNvPr id="2" name="Symbol zastępczy numeru slajdu 1"/>
          <p:cNvSpPr>
            <a:spLocks noGrp="1"/>
          </p:cNvSpPr>
          <p:nvPr>
            <p:ph type="sldNum" sz="quarter" idx="12"/>
          </p:nvPr>
        </p:nvSpPr>
        <p:spPr/>
        <p:txBody>
          <a:bodyPr/>
          <a:lstStyle/>
          <a:p>
            <a:fld id="{8D1FC8B6-41DB-4822-87E1-C13C2FDCA1CB}" type="slidenum">
              <a:rPr lang="pl-PL" smtClean="0"/>
              <a:pPr/>
              <a:t>12</a:t>
            </a:fld>
            <a:endParaRPr lang="pl-PL" dirty="0"/>
          </a:p>
        </p:txBody>
      </p:sp>
    </p:spTree>
    <p:extLst>
      <p:ext uri="{BB962C8B-B14F-4D97-AF65-F5344CB8AC3E}">
        <p14:creationId xmlns:p14="http://schemas.microsoft.com/office/powerpoint/2010/main" val="3878161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9596" y="1691891"/>
            <a:ext cx="7047273" cy="3537000"/>
          </a:xfrm>
          <a:prstGeom prst="rect">
            <a:avLst/>
          </a:prstGeom>
        </p:spPr>
      </p:pic>
      <p:sp>
        <p:nvSpPr>
          <p:cNvPr id="37" name="Tytuł 1"/>
          <p:cNvSpPr txBox="1">
            <a:spLocks/>
          </p:cNvSpPr>
          <p:nvPr/>
        </p:nvSpPr>
        <p:spPr>
          <a:xfrm>
            <a:off x="1524000" y="1"/>
            <a:ext cx="7886700" cy="5743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l-PL" sz="2700" dirty="0"/>
          </a:p>
        </p:txBody>
      </p:sp>
      <p:sp>
        <p:nvSpPr>
          <p:cNvPr id="3" name="pole tekstowe 2"/>
          <p:cNvSpPr txBox="1"/>
          <p:nvPr/>
        </p:nvSpPr>
        <p:spPr>
          <a:xfrm>
            <a:off x="838200" y="1021699"/>
            <a:ext cx="5207901" cy="430887"/>
          </a:xfrm>
          <a:prstGeom prst="rect">
            <a:avLst/>
          </a:prstGeom>
          <a:noFill/>
        </p:spPr>
        <p:txBody>
          <a:bodyPr wrap="none" rtlCol="0">
            <a:spAutoFit/>
          </a:bodyPr>
          <a:lstStyle/>
          <a:p>
            <a:r>
              <a:rPr lang="pl-PL" sz="2200" dirty="0">
                <a:solidFill>
                  <a:schemeClr val="accent1">
                    <a:lumMod val="50000"/>
                  </a:schemeClr>
                </a:solidFill>
                <a:latin typeface="+mj-lt"/>
              </a:rPr>
              <a:t>Diagram 3: </a:t>
            </a:r>
            <a:r>
              <a:rPr lang="pl-PL" sz="2200" dirty="0" err="1">
                <a:solidFill>
                  <a:schemeClr val="accent1">
                    <a:lumMod val="50000"/>
                  </a:schemeClr>
                </a:solidFill>
                <a:latin typeface="+mj-lt"/>
              </a:rPr>
              <a:t>Policies</a:t>
            </a:r>
            <a:r>
              <a:rPr lang="pl-PL" sz="2200" dirty="0">
                <a:solidFill>
                  <a:schemeClr val="accent1">
                    <a:lumMod val="50000"/>
                  </a:schemeClr>
                </a:solidFill>
                <a:latin typeface="+mj-lt"/>
              </a:rPr>
              <a:t>, </a:t>
            </a:r>
            <a:r>
              <a:rPr lang="pl-PL" sz="2200" dirty="0" err="1">
                <a:solidFill>
                  <a:schemeClr val="accent1">
                    <a:lumMod val="50000"/>
                  </a:schemeClr>
                </a:solidFill>
                <a:latin typeface="+mj-lt"/>
              </a:rPr>
              <a:t>globalization</a:t>
            </a:r>
            <a:r>
              <a:rPr lang="pl-PL" sz="2200" dirty="0">
                <a:solidFill>
                  <a:schemeClr val="accent1">
                    <a:lumMod val="50000"/>
                  </a:schemeClr>
                </a:solidFill>
                <a:latin typeface="+mj-lt"/>
              </a:rPr>
              <a:t>, </a:t>
            </a:r>
            <a:r>
              <a:rPr lang="pl-PL" sz="2200" dirty="0" err="1">
                <a:solidFill>
                  <a:schemeClr val="accent1">
                    <a:lumMod val="50000"/>
                  </a:schemeClr>
                </a:solidFill>
                <a:latin typeface="+mj-lt"/>
              </a:rPr>
              <a:t>outcomes</a:t>
            </a:r>
            <a:r>
              <a:rPr lang="pl-PL" sz="2200" dirty="0">
                <a:solidFill>
                  <a:schemeClr val="accent1">
                    <a:lumMod val="50000"/>
                  </a:schemeClr>
                </a:solidFill>
                <a:latin typeface="+mj-lt"/>
              </a:rPr>
              <a:t>:</a:t>
            </a:r>
          </a:p>
        </p:txBody>
      </p:sp>
      <p:sp>
        <p:nvSpPr>
          <p:cNvPr id="4" name="Tytuł 3"/>
          <p:cNvSpPr>
            <a:spLocks noGrp="1"/>
          </p:cNvSpPr>
          <p:nvPr>
            <p:ph type="title"/>
          </p:nvPr>
        </p:nvSpPr>
        <p:spPr/>
        <p:txBody>
          <a:bodyPr>
            <a:noAutofit/>
          </a:bodyPr>
          <a:lstStyle/>
          <a:p>
            <a:r>
              <a:rPr lang="pl-PL" b="1" dirty="0" smtClean="0"/>
              <a:t>IV. Trade </a:t>
            </a:r>
            <a:r>
              <a:rPr lang="pl-PL" b="1" dirty="0" err="1" smtClean="0"/>
              <a:t>Globalization</a:t>
            </a:r>
            <a:r>
              <a:rPr lang="pl-PL" b="1" dirty="0" smtClean="0"/>
              <a:t/>
            </a:r>
            <a:br>
              <a:rPr lang="pl-PL" b="1" dirty="0" smtClean="0"/>
            </a:br>
            <a:endParaRPr lang="pl-PL" b="1" dirty="0"/>
          </a:p>
        </p:txBody>
      </p:sp>
      <p:sp>
        <p:nvSpPr>
          <p:cNvPr id="7" name="Symbol zastępczy numeru slajdu 6"/>
          <p:cNvSpPr>
            <a:spLocks noGrp="1"/>
          </p:cNvSpPr>
          <p:nvPr>
            <p:ph type="sldNum" sz="quarter" idx="12"/>
          </p:nvPr>
        </p:nvSpPr>
        <p:spPr/>
        <p:txBody>
          <a:bodyPr/>
          <a:lstStyle/>
          <a:p>
            <a:fld id="{8D1FC8B6-41DB-4822-87E1-C13C2FDCA1CB}" type="slidenum">
              <a:rPr lang="pl-PL" smtClean="0"/>
              <a:pPr/>
              <a:t>13</a:t>
            </a:fld>
            <a:endParaRPr lang="pl-PL" dirty="0"/>
          </a:p>
        </p:txBody>
      </p:sp>
    </p:spTree>
    <p:extLst>
      <p:ext uri="{BB962C8B-B14F-4D97-AF65-F5344CB8AC3E}">
        <p14:creationId xmlns:p14="http://schemas.microsoft.com/office/powerpoint/2010/main" val="3528622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a:t>IV. Trade </a:t>
            </a:r>
            <a:r>
              <a:rPr lang="pl-PL" sz="3600" b="1" dirty="0" err="1"/>
              <a:t>Globalization</a:t>
            </a:r>
            <a:r>
              <a:rPr lang="pl-PL" sz="3600" b="1" dirty="0"/>
              <a:t/>
            </a:r>
            <a:br>
              <a:rPr lang="pl-PL" sz="3600" b="1" dirty="0"/>
            </a:br>
            <a:endParaRPr lang="pl-PL" b="1" dirty="0"/>
          </a:p>
        </p:txBody>
      </p:sp>
      <p:sp>
        <p:nvSpPr>
          <p:cNvPr id="3" name="Symbol zastępczy zawartości 2"/>
          <p:cNvSpPr>
            <a:spLocks noGrp="1"/>
          </p:cNvSpPr>
          <p:nvPr>
            <p:ph idx="1"/>
          </p:nvPr>
        </p:nvSpPr>
        <p:spPr/>
        <p:txBody>
          <a:bodyPr>
            <a:normAutofit/>
          </a:bodyPr>
          <a:lstStyle/>
          <a:p>
            <a:pPr marL="0" indent="0" algn="just">
              <a:lnSpc>
                <a:spcPct val="150000"/>
              </a:lnSpc>
              <a:buNone/>
            </a:pPr>
            <a:r>
              <a:rPr lang="en-US" sz="2000" dirty="0"/>
              <a:t>In speaking about trade globalization one must consider the demise of socialism, first in China, and later in the former Soviet bloc. This has opened the way to the market reforms in these countries, including the liberalization of trade (Diagram 2.). There can be little doubt that these liberal reforms were hugely beneficial to the societies in the former socialist countries. For the counterexamples look to North Korea, Cuba and Venezuela. </a:t>
            </a:r>
            <a:endParaRPr lang="pl-PL" sz="2000" dirty="0"/>
          </a:p>
          <a:p>
            <a:endParaRPr lang="pl-PL" sz="2000" dirty="0"/>
          </a:p>
        </p:txBody>
      </p:sp>
      <p:sp>
        <p:nvSpPr>
          <p:cNvPr id="4" name="Tytuł 1"/>
          <p:cNvSpPr txBox="1">
            <a:spLocks/>
          </p:cNvSpPr>
          <p:nvPr/>
        </p:nvSpPr>
        <p:spPr>
          <a:xfrm>
            <a:off x="1524000" y="1"/>
            <a:ext cx="7886700" cy="5743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l-PL" sz="2700" dirty="0"/>
          </a:p>
        </p:txBody>
      </p:sp>
      <p:sp>
        <p:nvSpPr>
          <p:cNvPr id="5" name="Symbol zastępczy numeru slajdu 4"/>
          <p:cNvSpPr>
            <a:spLocks noGrp="1"/>
          </p:cNvSpPr>
          <p:nvPr>
            <p:ph type="sldNum" sz="quarter" idx="12"/>
          </p:nvPr>
        </p:nvSpPr>
        <p:spPr/>
        <p:txBody>
          <a:bodyPr/>
          <a:lstStyle/>
          <a:p>
            <a:fld id="{8D1FC8B6-41DB-4822-87E1-C13C2FDCA1CB}" type="slidenum">
              <a:rPr lang="pl-PL" smtClean="0"/>
              <a:pPr/>
              <a:t>14</a:t>
            </a:fld>
            <a:endParaRPr lang="pl-PL" dirty="0"/>
          </a:p>
        </p:txBody>
      </p:sp>
    </p:spTree>
    <p:extLst>
      <p:ext uri="{BB962C8B-B14F-4D97-AF65-F5344CB8AC3E}">
        <p14:creationId xmlns:p14="http://schemas.microsoft.com/office/powerpoint/2010/main" val="2062557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a:spLocks noChangeArrowheads="1"/>
          </p:cNvSpPr>
          <p:nvPr/>
        </p:nvSpPr>
        <p:spPr bwMode="auto">
          <a:xfrm>
            <a:off x="1524001" y="890202"/>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solidFill>
                <a:schemeClr val="accent1">
                  <a:lumMod val="50000"/>
                </a:schemeClr>
              </a:solidFill>
            </a:endParaRPr>
          </a:p>
        </p:txBody>
      </p:sp>
      <p:sp>
        <p:nvSpPr>
          <p:cNvPr id="54" name="Text Box 17"/>
          <p:cNvSpPr txBox="1">
            <a:spLocks noChangeArrowheads="1"/>
          </p:cNvSpPr>
          <p:nvPr/>
        </p:nvSpPr>
        <p:spPr bwMode="auto">
          <a:xfrm>
            <a:off x="35481" y="6627168"/>
            <a:ext cx="107929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pl-PL" altLang="en-US" sz="1200" dirty="0">
                <a:solidFill>
                  <a:schemeClr val="accent1">
                    <a:lumMod val="50000"/>
                  </a:schemeClr>
                </a:solidFill>
                <a:latin typeface="+mj-lt"/>
                <a:cs typeface="Times New Roman" panose="02020603050405020304" pitchFamily="18" charset="0"/>
              </a:rPr>
              <a:t>Source: UNCTAD and FRED (</a:t>
            </a:r>
            <a:r>
              <a:rPr lang="pl-PL" altLang="en-US" sz="1200" dirty="0" err="1">
                <a:solidFill>
                  <a:schemeClr val="accent1">
                    <a:lumMod val="50000"/>
                  </a:schemeClr>
                </a:solidFill>
                <a:latin typeface="+mj-lt"/>
                <a:cs typeface="Times New Roman" panose="02020603050405020304" pitchFamily="18" charset="0"/>
              </a:rPr>
              <a:t>only</a:t>
            </a:r>
            <a:r>
              <a:rPr lang="pl-PL" altLang="en-US" sz="1200" dirty="0">
                <a:solidFill>
                  <a:schemeClr val="accent1">
                    <a:lumMod val="50000"/>
                  </a:schemeClr>
                </a:solidFill>
                <a:latin typeface="+mj-lt"/>
                <a:cs typeface="Times New Roman" panose="02020603050405020304" pitchFamily="18" charset="0"/>
              </a:rPr>
              <a:t> for </a:t>
            </a:r>
            <a:r>
              <a:rPr lang="pl-PL" altLang="en-US" sz="1200" dirty="0" err="1">
                <a:solidFill>
                  <a:schemeClr val="accent1">
                    <a:lumMod val="50000"/>
                  </a:schemeClr>
                </a:solidFill>
                <a:latin typeface="+mj-lt"/>
                <a:cs typeface="Times New Roman" panose="02020603050405020304" pitchFamily="18" charset="0"/>
              </a:rPr>
              <a:t>current</a:t>
            </a:r>
            <a:r>
              <a:rPr lang="pl-PL" altLang="en-US" sz="1200" dirty="0">
                <a:solidFill>
                  <a:schemeClr val="accent1">
                    <a:lumMod val="50000"/>
                  </a:schemeClr>
                </a:solidFill>
                <a:latin typeface="+mj-lt"/>
                <a:cs typeface="Times New Roman" panose="02020603050405020304" pitchFamily="18" charset="0"/>
              </a:rPr>
              <a:t> to 2009 USD </a:t>
            </a:r>
            <a:r>
              <a:rPr lang="pl-PL" altLang="en-US" sz="1200" dirty="0" err="1">
                <a:solidFill>
                  <a:schemeClr val="accent1">
                    <a:lumMod val="50000"/>
                  </a:schemeClr>
                </a:solidFill>
                <a:latin typeface="+mj-lt"/>
                <a:cs typeface="Times New Roman" panose="02020603050405020304" pitchFamily="18" charset="0"/>
              </a:rPr>
              <a:t>conversion</a:t>
            </a:r>
            <a:r>
              <a:rPr lang="pl-PL" altLang="en-US" sz="1200" dirty="0">
                <a:solidFill>
                  <a:schemeClr val="accent1">
                    <a:lumMod val="50000"/>
                  </a:schemeClr>
                </a:solidFill>
                <a:latin typeface="+mj-lt"/>
                <a:cs typeface="Times New Roman" panose="02020603050405020304" pitchFamily="18" charset="0"/>
              </a:rPr>
              <a:t>); *For </a:t>
            </a:r>
            <a:r>
              <a:rPr lang="pl-PL" altLang="en-US" sz="1200" dirty="0" err="1">
                <a:solidFill>
                  <a:schemeClr val="accent1">
                    <a:lumMod val="50000"/>
                  </a:schemeClr>
                </a:solidFill>
                <a:latin typeface="+mj-lt"/>
                <a:cs typeface="Times New Roman" panose="02020603050405020304" pitchFamily="18" charset="0"/>
              </a:rPr>
              <a:t>Czechia</a:t>
            </a:r>
            <a:r>
              <a:rPr lang="pl-PL" altLang="en-US" sz="1200" dirty="0">
                <a:solidFill>
                  <a:schemeClr val="accent1">
                    <a:lumMod val="50000"/>
                  </a:schemeClr>
                </a:solidFill>
                <a:latin typeface="+mj-lt"/>
                <a:cs typeface="Times New Roman" panose="02020603050405020304" pitchFamily="18" charset="0"/>
              </a:rPr>
              <a:t> and </a:t>
            </a:r>
            <a:r>
              <a:rPr lang="pl-PL" altLang="en-US" sz="1200" dirty="0" err="1">
                <a:solidFill>
                  <a:schemeClr val="accent1">
                    <a:lumMod val="50000"/>
                  </a:schemeClr>
                </a:solidFill>
                <a:latin typeface="+mj-lt"/>
                <a:cs typeface="Times New Roman" panose="02020603050405020304" pitchFamily="18" charset="0"/>
              </a:rPr>
              <a:t>Slovakia</a:t>
            </a:r>
            <a:r>
              <a:rPr lang="pl-PL" altLang="en-US" sz="1200" dirty="0">
                <a:solidFill>
                  <a:schemeClr val="accent1">
                    <a:lumMod val="50000"/>
                  </a:schemeClr>
                </a:solidFill>
                <a:latin typeface="+mj-lt"/>
                <a:cs typeface="Times New Roman" panose="02020603050405020304" pitchFamily="18" charset="0"/>
              </a:rPr>
              <a:t> the </a:t>
            </a:r>
            <a:r>
              <a:rPr lang="pl-PL" altLang="en-US" sz="1200" dirty="0" err="1">
                <a:solidFill>
                  <a:schemeClr val="accent1">
                    <a:lumMod val="50000"/>
                  </a:schemeClr>
                </a:solidFill>
                <a:latin typeface="+mj-lt"/>
                <a:cs typeface="Times New Roman" panose="02020603050405020304" pitchFamily="18" charset="0"/>
              </a:rPr>
              <a:t>year</a:t>
            </a:r>
            <a:r>
              <a:rPr lang="pl-PL" altLang="en-US" sz="1200" dirty="0">
                <a:solidFill>
                  <a:schemeClr val="accent1">
                    <a:lumMod val="50000"/>
                  </a:schemeClr>
                </a:solidFill>
                <a:latin typeface="+mj-lt"/>
                <a:cs typeface="Times New Roman" panose="02020603050405020304" pitchFamily="18" charset="0"/>
              </a:rPr>
              <a:t> </a:t>
            </a:r>
            <a:r>
              <a:rPr lang="pl-PL" altLang="en-US" sz="1200" dirty="0" err="1">
                <a:solidFill>
                  <a:schemeClr val="accent1">
                    <a:lumMod val="50000"/>
                  </a:schemeClr>
                </a:solidFill>
                <a:latin typeface="+mj-lt"/>
                <a:cs typeface="Times New Roman" panose="02020603050405020304" pitchFamily="18" charset="0"/>
              </a:rPr>
              <a:t>is</a:t>
            </a:r>
            <a:r>
              <a:rPr lang="pl-PL" altLang="en-US" sz="1200" dirty="0">
                <a:solidFill>
                  <a:schemeClr val="accent1">
                    <a:lumMod val="50000"/>
                  </a:schemeClr>
                </a:solidFill>
                <a:latin typeface="+mj-lt"/>
                <a:cs typeface="Times New Roman" panose="02020603050405020304" pitchFamily="18" charset="0"/>
              </a:rPr>
              <a:t> 1993 </a:t>
            </a:r>
            <a:r>
              <a:rPr lang="pl-PL" altLang="en-US" sz="1200" dirty="0" err="1">
                <a:solidFill>
                  <a:schemeClr val="accent1">
                    <a:lumMod val="50000"/>
                  </a:schemeClr>
                </a:solidFill>
                <a:latin typeface="+mj-lt"/>
                <a:cs typeface="Times New Roman" panose="02020603050405020304" pitchFamily="18" charset="0"/>
              </a:rPr>
              <a:t>instead</a:t>
            </a:r>
            <a:r>
              <a:rPr lang="pl-PL" altLang="en-US" sz="1200" dirty="0">
                <a:solidFill>
                  <a:schemeClr val="accent1">
                    <a:lumMod val="50000"/>
                  </a:schemeClr>
                </a:solidFill>
                <a:latin typeface="+mj-lt"/>
                <a:cs typeface="Times New Roman" panose="02020603050405020304" pitchFamily="18" charset="0"/>
              </a:rPr>
              <a:t> od 1992 </a:t>
            </a:r>
            <a:r>
              <a:rPr lang="pl-PL" altLang="en-US" sz="1200" dirty="0" err="1">
                <a:solidFill>
                  <a:schemeClr val="accent1">
                    <a:lumMod val="50000"/>
                  </a:schemeClr>
                </a:solidFill>
                <a:latin typeface="+mj-lt"/>
                <a:cs typeface="Times New Roman" panose="02020603050405020304" pitchFamily="18" charset="0"/>
              </a:rPr>
              <a:t>due</a:t>
            </a:r>
            <a:r>
              <a:rPr lang="pl-PL" altLang="en-US" sz="1200" dirty="0">
                <a:solidFill>
                  <a:schemeClr val="accent1">
                    <a:lumMod val="50000"/>
                  </a:schemeClr>
                </a:solidFill>
                <a:latin typeface="+mj-lt"/>
                <a:cs typeface="Times New Roman" panose="02020603050405020304" pitchFamily="18" charset="0"/>
              </a:rPr>
              <a:t> to the </a:t>
            </a:r>
            <a:r>
              <a:rPr lang="pl-PL" altLang="en-US" sz="1200" dirty="0" err="1">
                <a:solidFill>
                  <a:schemeClr val="accent1">
                    <a:lumMod val="50000"/>
                  </a:schemeClr>
                </a:solidFill>
                <a:latin typeface="+mj-lt"/>
                <a:cs typeface="Times New Roman" panose="02020603050405020304" pitchFamily="18" charset="0"/>
              </a:rPr>
              <a:t>dissolution</a:t>
            </a:r>
            <a:r>
              <a:rPr lang="pl-PL" altLang="en-US" sz="1200" dirty="0">
                <a:solidFill>
                  <a:schemeClr val="accent1">
                    <a:lumMod val="50000"/>
                  </a:schemeClr>
                </a:solidFill>
                <a:latin typeface="+mj-lt"/>
                <a:cs typeface="Times New Roman" panose="02020603050405020304" pitchFamily="18" charset="0"/>
              </a:rPr>
              <a:t> of </a:t>
            </a:r>
            <a:r>
              <a:rPr lang="pl-PL" altLang="en-US" sz="1200" dirty="0" err="1">
                <a:solidFill>
                  <a:schemeClr val="accent1">
                    <a:lumMod val="50000"/>
                  </a:schemeClr>
                </a:solidFill>
                <a:latin typeface="+mj-lt"/>
                <a:cs typeface="Times New Roman" panose="02020603050405020304" pitchFamily="18" charset="0"/>
              </a:rPr>
              <a:t>Czechoslovakia</a:t>
            </a:r>
            <a:endParaRPr lang="en-US" altLang="en-US" sz="1200" dirty="0">
              <a:solidFill>
                <a:schemeClr val="accent1">
                  <a:lumMod val="50000"/>
                </a:schemeClr>
              </a:solidFill>
              <a:latin typeface="+mj-lt"/>
              <a:cs typeface="Times New Roman" panose="02020603050405020304" pitchFamily="18" charset="0"/>
            </a:endParaRPr>
          </a:p>
        </p:txBody>
      </p:sp>
      <p:sp>
        <p:nvSpPr>
          <p:cNvPr id="3" name="Tytuł 2"/>
          <p:cNvSpPr>
            <a:spLocks noGrp="1"/>
          </p:cNvSpPr>
          <p:nvPr>
            <p:ph type="title"/>
          </p:nvPr>
        </p:nvSpPr>
        <p:spPr/>
        <p:txBody>
          <a:bodyPr>
            <a:noAutofit/>
          </a:bodyPr>
          <a:lstStyle/>
          <a:p>
            <a:r>
              <a:rPr lang="pl-PL" b="1" dirty="0"/>
              <a:t>IV. Trade </a:t>
            </a:r>
            <a:r>
              <a:rPr lang="pl-PL" b="1" dirty="0" err="1"/>
              <a:t>Globalization</a:t>
            </a:r>
            <a:r>
              <a:rPr lang="pl-PL" b="1" dirty="0"/>
              <a:t/>
            </a:r>
            <a:br>
              <a:rPr lang="pl-PL" b="1" dirty="0"/>
            </a:br>
            <a:endParaRPr lang="pl-PL" b="1" dirty="0"/>
          </a:p>
        </p:txBody>
      </p:sp>
      <p:sp>
        <p:nvSpPr>
          <p:cNvPr id="56" name="Prostokąt 55">
            <a:extLst>
              <a:ext uri="{FF2B5EF4-FFF2-40B4-BE49-F238E27FC236}">
                <a16:creationId xmlns:a16="http://schemas.microsoft.com/office/drawing/2014/main" id="{304D5A81-B1D5-4F88-BA35-A0F5B56D1A22}"/>
              </a:ext>
            </a:extLst>
          </p:cNvPr>
          <p:cNvSpPr/>
          <p:nvPr/>
        </p:nvSpPr>
        <p:spPr>
          <a:xfrm>
            <a:off x="4222550" y="1502482"/>
            <a:ext cx="3746900" cy="323165"/>
          </a:xfrm>
          <a:prstGeom prst="rect">
            <a:avLst/>
          </a:prstGeom>
        </p:spPr>
        <p:txBody>
          <a:bodyPr wrap="square">
            <a:spAutoFit/>
          </a:bodyPr>
          <a:lstStyle/>
          <a:p>
            <a:pPr algn="ctr"/>
            <a:r>
              <a:rPr lang="en-US" sz="1500" b="1" dirty="0">
                <a:solidFill>
                  <a:schemeClr val="accent1">
                    <a:lumMod val="50000"/>
                  </a:schemeClr>
                </a:solidFill>
                <a:latin typeface="Calibri Light" panose="020F0302020204030204" pitchFamily="34" charset="0"/>
                <a:cs typeface="Arial" panose="020B0604020202020204" pitchFamily="34" charset="0"/>
              </a:rPr>
              <a:t>Merchandise exports (%GDP)</a:t>
            </a:r>
          </a:p>
        </p:txBody>
      </p:sp>
      <p:sp>
        <p:nvSpPr>
          <p:cNvPr id="57" name="Prostokąt 56">
            <a:extLst>
              <a:ext uri="{FF2B5EF4-FFF2-40B4-BE49-F238E27FC236}">
                <a16:creationId xmlns:a16="http://schemas.microsoft.com/office/drawing/2014/main" id="{7A815F8B-C7B8-4A22-A13B-AC602EA6DCDD}"/>
              </a:ext>
            </a:extLst>
          </p:cNvPr>
          <p:cNvSpPr/>
          <p:nvPr/>
        </p:nvSpPr>
        <p:spPr>
          <a:xfrm>
            <a:off x="1616319" y="4835195"/>
            <a:ext cx="8959361" cy="1492716"/>
          </a:xfrm>
          <a:prstGeom prst="rect">
            <a:avLst/>
          </a:prstGeom>
        </p:spPr>
        <p:txBody>
          <a:bodyPr wrap="square">
            <a:spAutoFit/>
          </a:bodyPr>
          <a:lstStyle/>
          <a:p>
            <a:pPr algn="just"/>
            <a:r>
              <a:rPr lang="en-US" sz="1300" i="1" dirty="0">
                <a:solidFill>
                  <a:schemeClr val="accent1">
                    <a:lumMod val="50000"/>
                  </a:schemeClr>
                </a:solidFill>
                <a:latin typeface="Calibri Light" panose="020F0302020204030204" pitchFamily="34" charset="0"/>
                <a:cs typeface="Arial" panose="020B0604020202020204" pitchFamily="34" charset="0"/>
              </a:rPr>
              <a:t>Note 1: </a:t>
            </a:r>
            <a:r>
              <a:rPr lang="en-US" sz="1300" b="1" i="1" dirty="0">
                <a:solidFill>
                  <a:schemeClr val="accent1">
                    <a:lumMod val="50000"/>
                  </a:schemeClr>
                </a:solidFill>
                <a:latin typeface="Calibri Light" panose="020F0302020204030204" pitchFamily="34" charset="0"/>
                <a:cs typeface="Arial" panose="020B0604020202020204" pitchFamily="34" charset="0"/>
              </a:rPr>
              <a:t>All EU-11 CEE</a:t>
            </a:r>
            <a:r>
              <a:rPr lang="en-US" sz="1300" i="1" dirty="0">
                <a:solidFill>
                  <a:schemeClr val="accent1">
                    <a:lumMod val="50000"/>
                  </a:schemeClr>
                </a:solidFill>
                <a:latin typeface="Calibri Light" panose="020F0302020204030204" pitchFamily="34" charset="0"/>
                <a:cs typeface="Arial" panose="020B0604020202020204" pitchFamily="34" charset="0"/>
              </a:rPr>
              <a:t> stands for all 11 EU Post-Communist economies. These have high GDP export shares as these are mostly small open economies and exports are high </a:t>
            </a:r>
            <a:r>
              <a:rPr lang="pl-PL" sz="1300" i="1" dirty="0" err="1">
                <a:solidFill>
                  <a:schemeClr val="accent1">
                    <a:lumMod val="50000"/>
                  </a:schemeClr>
                </a:solidFill>
                <a:latin typeface="Calibri Light" panose="020F0302020204030204" pitchFamily="34" charset="0"/>
                <a:cs typeface="Arial" panose="020B0604020202020204" pitchFamily="34" charset="0"/>
              </a:rPr>
              <a:t>within</a:t>
            </a:r>
            <a:r>
              <a:rPr lang="pl-PL" sz="1300" i="1" dirty="0">
                <a:solidFill>
                  <a:schemeClr val="accent1">
                    <a:lumMod val="50000"/>
                  </a:schemeClr>
                </a:solidFill>
                <a:latin typeface="Calibri Light" panose="020F0302020204030204" pitchFamily="34" charset="0"/>
                <a:cs typeface="Arial" panose="020B0604020202020204" pitchFamily="34" charset="0"/>
              </a:rPr>
              <a:t> </a:t>
            </a:r>
            <a:r>
              <a:rPr lang="en-US" sz="1300" i="1" dirty="0">
                <a:solidFill>
                  <a:schemeClr val="accent1">
                    <a:lumMod val="50000"/>
                  </a:schemeClr>
                </a:solidFill>
                <a:latin typeface="Calibri Light" panose="020F0302020204030204" pitchFamily="34" charset="0"/>
                <a:cs typeface="Arial" panose="020B0604020202020204" pitchFamily="34" charset="0"/>
              </a:rPr>
              <a:t>the EU.</a:t>
            </a:r>
          </a:p>
          <a:p>
            <a:pPr algn="just"/>
            <a:r>
              <a:rPr lang="en-US" sz="1300" i="1" dirty="0">
                <a:solidFill>
                  <a:schemeClr val="accent1">
                    <a:lumMod val="50000"/>
                  </a:schemeClr>
                </a:solidFill>
                <a:latin typeface="Calibri Light" panose="020F0302020204030204" pitchFamily="34" charset="0"/>
                <a:cs typeface="Arial" panose="020B0604020202020204" pitchFamily="34" charset="0"/>
              </a:rPr>
              <a:t>Note 2: Declines in world export shares of the </a:t>
            </a:r>
            <a:r>
              <a:rPr lang="en-US" sz="1300" b="1" i="1" dirty="0">
                <a:solidFill>
                  <a:schemeClr val="accent1">
                    <a:lumMod val="50000"/>
                  </a:schemeClr>
                </a:solidFill>
                <a:latin typeface="Calibri Light" panose="020F0302020204030204" pitchFamily="34" charset="0"/>
                <a:cs typeface="Arial" panose="020B0604020202020204" pitchFamily="34" charset="0"/>
              </a:rPr>
              <a:t>UK, France and Germany </a:t>
            </a:r>
            <a:r>
              <a:rPr lang="en-US" sz="1300" i="1" dirty="0">
                <a:solidFill>
                  <a:schemeClr val="accent1">
                    <a:lumMod val="50000"/>
                  </a:schemeClr>
                </a:solidFill>
                <a:latin typeface="Calibri Light" panose="020F0302020204030204" pitchFamily="34" charset="0"/>
                <a:cs typeface="Arial" panose="020B0604020202020204" pitchFamily="34" charset="0"/>
              </a:rPr>
              <a:t>are in line with a general decline in export shares of high-income economies from 84% in 1992 to 67% in 2016.</a:t>
            </a:r>
          </a:p>
          <a:p>
            <a:pPr algn="just"/>
            <a:r>
              <a:rPr lang="en-US" sz="1300" i="1" dirty="0">
                <a:solidFill>
                  <a:schemeClr val="accent1">
                    <a:lumMod val="50000"/>
                  </a:schemeClr>
                </a:solidFill>
                <a:latin typeface="Calibri Light" panose="020F0302020204030204" pitchFamily="34" charset="0"/>
                <a:cs typeface="Arial" panose="020B0604020202020204" pitchFamily="34" charset="0"/>
              </a:rPr>
              <a:t>Note 3: </a:t>
            </a:r>
            <a:r>
              <a:rPr lang="en-US" sz="1300" b="1" i="1" dirty="0">
                <a:solidFill>
                  <a:schemeClr val="accent1">
                    <a:lumMod val="50000"/>
                  </a:schemeClr>
                </a:solidFill>
                <a:latin typeface="Calibri Light" panose="020F0302020204030204" pitchFamily="34" charset="0"/>
                <a:cs typeface="Arial" panose="020B0604020202020204" pitchFamily="34" charset="0"/>
              </a:rPr>
              <a:t>Russian</a:t>
            </a:r>
            <a:r>
              <a:rPr lang="en-US" sz="1300" i="1" dirty="0">
                <a:solidFill>
                  <a:schemeClr val="accent1">
                    <a:lumMod val="50000"/>
                  </a:schemeClr>
                </a:solidFill>
                <a:latin typeface="Calibri Light" panose="020F0302020204030204" pitchFamily="34" charset="0"/>
                <a:cs typeface="Arial" panose="020B0604020202020204" pitchFamily="34" charset="0"/>
              </a:rPr>
              <a:t> exports increased, but they are mostly raw materials. UN COMTRADE database shows that the share of minerals, metals, vegetables, foodstuffs and wood in Russian exports stood at 81% in 2016 (63% in 1995). According to the Harvard Atlas of Economic Complexity, the diversity and ubiquity of Russian exports between 1995 and 2016 has fallen.</a:t>
            </a:r>
          </a:p>
        </p:txBody>
      </p:sp>
      <p:graphicFrame>
        <p:nvGraphicFramePr>
          <p:cNvPr id="59" name="Wykres 58">
            <a:extLst>
              <a:ext uri="{FF2B5EF4-FFF2-40B4-BE49-F238E27FC236}">
                <a16:creationId xmlns:a16="http://schemas.microsoft.com/office/drawing/2014/main" id="{9ABFE754-7F31-434C-90B2-92006DA0CF66}"/>
              </a:ext>
            </a:extLst>
          </p:cNvPr>
          <p:cNvGraphicFramePr>
            <a:graphicFrameLocks/>
          </p:cNvGraphicFramePr>
          <p:nvPr>
            <p:extLst>
              <p:ext uri="{D42A27DB-BD31-4B8C-83A1-F6EECF244321}">
                <p14:modId xmlns:p14="http://schemas.microsoft.com/office/powerpoint/2010/main" val="349487287"/>
              </p:ext>
            </p:extLst>
          </p:nvPr>
        </p:nvGraphicFramePr>
        <p:xfrm>
          <a:off x="1524000" y="1337292"/>
          <a:ext cx="8801638" cy="3507808"/>
        </p:xfrm>
        <a:graphic>
          <a:graphicData uri="http://schemas.openxmlformats.org/drawingml/2006/chart">
            <c:chart xmlns:c="http://schemas.openxmlformats.org/drawingml/2006/chart" xmlns:r="http://schemas.openxmlformats.org/officeDocument/2006/relationships" r:id="rId2"/>
          </a:graphicData>
        </a:graphic>
      </p:graphicFrame>
      <p:sp>
        <p:nvSpPr>
          <p:cNvPr id="13" name="Tytuł 1"/>
          <p:cNvSpPr txBox="1">
            <a:spLocks/>
          </p:cNvSpPr>
          <p:nvPr/>
        </p:nvSpPr>
        <p:spPr>
          <a:xfrm>
            <a:off x="1524000" y="-127543"/>
            <a:ext cx="7886700" cy="77445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l-PL" sz="2700" dirty="0">
              <a:solidFill>
                <a:schemeClr val="accent1">
                  <a:lumMod val="50000"/>
                </a:schemeClr>
              </a:solidFill>
            </a:endParaRPr>
          </a:p>
        </p:txBody>
      </p:sp>
      <p:sp>
        <p:nvSpPr>
          <p:cNvPr id="2" name="pole tekstowe 1"/>
          <p:cNvSpPr txBox="1"/>
          <p:nvPr/>
        </p:nvSpPr>
        <p:spPr>
          <a:xfrm>
            <a:off x="838200" y="758572"/>
            <a:ext cx="9144000" cy="707886"/>
          </a:xfrm>
          <a:prstGeom prst="rect">
            <a:avLst/>
          </a:prstGeom>
          <a:noFill/>
        </p:spPr>
        <p:txBody>
          <a:bodyPr wrap="square" rtlCol="0">
            <a:spAutoFit/>
          </a:bodyPr>
          <a:lstStyle/>
          <a:p>
            <a:r>
              <a:rPr lang="pl-PL" sz="2000" dirty="0">
                <a:solidFill>
                  <a:schemeClr val="accent1">
                    <a:lumMod val="50000"/>
                  </a:schemeClr>
                </a:solidFill>
              </a:rPr>
              <a:t>Diagram 4: </a:t>
            </a:r>
            <a:r>
              <a:rPr lang="en-US" sz="2000" dirty="0">
                <a:solidFill>
                  <a:schemeClr val="accent1">
                    <a:lumMod val="50000"/>
                  </a:schemeClr>
                </a:solidFill>
              </a:rPr>
              <a:t>Exports of post-communist economies pre- and post-transition, </a:t>
            </a:r>
            <a:r>
              <a:rPr lang="pl-PL" sz="2000" dirty="0">
                <a:solidFill>
                  <a:schemeClr val="accent1">
                    <a:lumMod val="50000"/>
                  </a:schemeClr>
                </a:solidFill>
              </a:rPr>
              <a:t> </a:t>
            </a:r>
            <a:r>
              <a:rPr lang="en-US" sz="2000" dirty="0">
                <a:solidFill>
                  <a:schemeClr val="accent1">
                    <a:lumMod val="50000"/>
                  </a:schemeClr>
                </a:solidFill>
              </a:rPr>
              <a:t>and selected other exporters.</a:t>
            </a:r>
            <a:endParaRPr lang="pl-PL" sz="2000" dirty="0">
              <a:solidFill>
                <a:schemeClr val="accent1">
                  <a:lumMod val="50000"/>
                </a:schemeClr>
              </a:solidFill>
            </a:endParaRPr>
          </a:p>
        </p:txBody>
      </p:sp>
      <p:sp>
        <p:nvSpPr>
          <p:cNvPr id="5" name="Symbol zastępczy numeru slajdu 4"/>
          <p:cNvSpPr>
            <a:spLocks noGrp="1"/>
          </p:cNvSpPr>
          <p:nvPr>
            <p:ph type="sldNum" sz="quarter" idx="12"/>
          </p:nvPr>
        </p:nvSpPr>
        <p:spPr/>
        <p:txBody>
          <a:bodyPr/>
          <a:lstStyle/>
          <a:p>
            <a:fld id="{8D1FC8B6-41DB-4822-87E1-C13C2FDCA1CB}" type="slidenum">
              <a:rPr lang="pl-PL" smtClean="0"/>
              <a:pPr/>
              <a:t>15</a:t>
            </a:fld>
            <a:endParaRPr lang="pl-PL" dirty="0"/>
          </a:p>
        </p:txBody>
      </p:sp>
    </p:spTree>
    <p:extLst>
      <p:ext uri="{BB962C8B-B14F-4D97-AF65-F5344CB8AC3E}">
        <p14:creationId xmlns:p14="http://schemas.microsoft.com/office/powerpoint/2010/main" val="1484712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a:t>IV. Trade </a:t>
            </a:r>
            <a:r>
              <a:rPr lang="pl-PL" b="1" dirty="0" err="1"/>
              <a:t>Globalization</a:t>
            </a:r>
            <a:r>
              <a:rPr lang="pl-PL" b="1" dirty="0"/>
              <a:t/>
            </a:r>
            <a:br>
              <a:rPr lang="pl-PL" b="1" dirty="0"/>
            </a:br>
            <a:endParaRPr lang="pl-PL" b="1" dirty="0"/>
          </a:p>
        </p:txBody>
      </p:sp>
      <p:sp>
        <p:nvSpPr>
          <p:cNvPr id="3" name="Symbol zastępczy zawartości 2"/>
          <p:cNvSpPr>
            <a:spLocks noGrp="1"/>
          </p:cNvSpPr>
          <p:nvPr>
            <p:ph idx="1"/>
          </p:nvPr>
        </p:nvSpPr>
        <p:spPr/>
        <p:txBody>
          <a:bodyPr>
            <a:noAutofit/>
          </a:bodyPr>
          <a:lstStyle/>
          <a:p>
            <a:pPr algn="just"/>
            <a:r>
              <a:rPr lang="en-US" sz="2000" dirty="0"/>
              <a:t>The increase of exports (and imports) of the post-socialist economies depended not only on their radical institutional change but also on the appearance and spread of ICT-based technology, invented in the developed countries. This technology has allowed a rapid development of global value chains (R. Baldwin, 2016). This is an example of the interaction between radical institutional change in former socialist economies and modern technology stemming from the West in driving trade globalization. The largest beneficiaries on the exporting side have been, of course, China, and in Europe, Poland. Russia has increased its dependence on the production and exports of oil and gas. </a:t>
            </a:r>
            <a:endParaRPr lang="pl-PL" sz="2000" dirty="0"/>
          </a:p>
          <a:p>
            <a:pPr algn="just"/>
            <a:r>
              <a:rPr lang="en-US" sz="2000" dirty="0"/>
              <a:t>The socio-economic outcomes in poor globalizing countries depended not only on the scope of their trade opening (Policy 1), but also on their Policy 2, which determines the extent to which resources move in response to trade liberalization. Here it is interesting to compare China and India (Diagram 3). As one can see, the structural shift from agriculture to manufacturing (</a:t>
            </a:r>
            <a:r>
              <a:rPr lang="en-US" sz="2000" dirty="0" err="1"/>
              <a:t>proxied</a:t>
            </a:r>
            <a:r>
              <a:rPr lang="en-US" sz="2000" dirty="0"/>
              <a:t> by the increase of urbanization) has been much larger in China than in India. The difference is largely due to the fact that India has had much stronger barriers to spatial and occupational mobility: poor infrastructure, poor education, heavy subsidization of agriculture, very restrictive labor laws which discourage private firms from hiring new people. (see: </a:t>
            </a:r>
            <a:r>
              <a:rPr lang="en-US" sz="2000" dirty="0" err="1"/>
              <a:t>Kazmin</a:t>
            </a:r>
            <a:r>
              <a:rPr lang="en-US" sz="2000" dirty="0"/>
              <a:t>, 2014, </a:t>
            </a:r>
            <a:r>
              <a:rPr lang="en-US" sz="2000" dirty="0" err="1"/>
              <a:t>Shanmugaratnam</a:t>
            </a:r>
            <a:r>
              <a:rPr lang="en-US" sz="2000" dirty="0"/>
              <a:t>, 2016). This is an example how bad Policy 2 limits the gains from trade globalization for the poor. </a:t>
            </a:r>
            <a:endParaRPr lang="pl-PL" sz="2000" dirty="0"/>
          </a:p>
          <a:p>
            <a:pPr algn="just"/>
            <a:endParaRPr lang="pl-PL" sz="2000" dirty="0"/>
          </a:p>
        </p:txBody>
      </p:sp>
      <p:sp>
        <p:nvSpPr>
          <p:cNvPr id="6" name="Tytuł 1"/>
          <p:cNvSpPr txBox="1">
            <a:spLocks/>
          </p:cNvSpPr>
          <p:nvPr/>
        </p:nvSpPr>
        <p:spPr>
          <a:xfrm>
            <a:off x="1524000" y="1"/>
            <a:ext cx="7886700" cy="5743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l-PL" sz="2700" dirty="0"/>
          </a:p>
        </p:txBody>
      </p:sp>
      <p:sp>
        <p:nvSpPr>
          <p:cNvPr id="4" name="Symbol zastępczy numeru slajdu 3"/>
          <p:cNvSpPr>
            <a:spLocks noGrp="1"/>
          </p:cNvSpPr>
          <p:nvPr>
            <p:ph type="sldNum" sz="quarter" idx="12"/>
          </p:nvPr>
        </p:nvSpPr>
        <p:spPr/>
        <p:txBody>
          <a:bodyPr/>
          <a:lstStyle/>
          <a:p>
            <a:fld id="{8D1FC8B6-41DB-4822-87E1-C13C2FDCA1CB}" type="slidenum">
              <a:rPr lang="pl-PL" smtClean="0"/>
              <a:pPr/>
              <a:t>16</a:t>
            </a:fld>
            <a:endParaRPr lang="pl-PL" dirty="0"/>
          </a:p>
        </p:txBody>
      </p:sp>
    </p:spTree>
    <p:extLst>
      <p:ext uri="{BB962C8B-B14F-4D97-AF65-F5344CB8AC3E}">
        <p14:creationId xmlns:p14="http://schemas.microsoft.com/office/powerpoint/2010/main" val="34708789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a:spLocks noChangeArrowheads="1"/>
          </p:cNvSpPr>
          <p:nvPr/>
        </p:nvSpPr>
        <p:spPr bwMode="auto">
          <a:xfrm>
            <a:off x="1524001" y="890202"/>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solidFill>
                <a:schemeClr val="accent1">
                  <a:lumMod val="50000"/>
                </a:schemeClr>
              </a:solidFill>
            </a:endParaRPr>
          </a:p>
        </p:txBody>
      </p:sp>
      <p:sp>
        <p:nvSpPr>
          <p:cNvPr id="8" name="Prostokąt 7"/>
          <p:cNvSpPr/>
          <p:nvPr/>
        </p:nvSpPr>
        <p:spPr>
          <a:xfrm>
            <a:off x="1774980" y="1767932"/>
            <a:ext cx="8700514" cy="386709"/>
          </a:xfrm>
          <a:prstGeom prst="rect">
            <a:avLst/>
          </a:prstGeom>
        </p:spPr>
        <p:txBody>
          <a:bodyPr wrap="square">
            <a:spAutoFit/>
          </a:bodyPr>
          <a:lstStyle/>
          <a:p>
            <a:pPr algn="just"/>
            <a:endParaRPr lang="en-US" sz="1913" b="1" dirty="0">
              <a:solidFill>
                <a:schemeClr val="accent1">
                  <a:lumMod val="50000"/>
                </a:schemeClr>
              </a:solidFill>
              <a:latin typeface="Calibri Light" panose="020F0302020204030204" pitchFamily="34" charset="0"/>
              <a:cs typeface="Arial" panose="020B0604020202020204" pitchFamily="34" charset="0"/>
            </a:endParaRPr>
          </a:p>
        </p:txBody>
      </p:sp>
      <p:sp>
        <p:nvSpPr>
          <p:cNvPr id="9" name="Prostokąt 8"/>
          <p:cNvSpPr/>
          <p:nvPr/>
        </p:nvSpPr>
        <p:spPr>
          <a:xfrm>
            <a:off x="1380117" y="1617749"/>
            <a:ext cx="9287883" cy="553998"/>
          </a:xfrm>
          <a:prstGeom prst="rect">
            <a:avLst/>
          </a:prstGeom>
        </p:spPr>
        <p:txBody>
          <a:bodyPr wrap="square">
            <a:spAutoFit/>
          </a:bodyPr>
          <a:lstStyle/>
          <a:p>
            <a:r>
              <a:rPr lang="pl-PL" sz="1500" b="1" dirty="0" smtClean="0">
                <a:solidFill>
                  <a:schemeClr val="accent1">
                    <a:lumMod val="50000"/>
                  </a:schemeClr>
                </a:solidFill>
                <a:latin typeface="Calibri Light" panose="020F0302020204030204" pitchFamily="34" charset="0"/>
                <a:cs typeface="Arial" panose="020B0604020202020204" pitchFamily="34" charset="0"/>
              </a:rPr>
              <a:t>		</a:t>
            </a:r>
            <a:r>
              <a:rPr lang="en-US" sz="1500" b="1" dirty="0" smtClean="0">
                <a:solidFill>
                  <a:schemeClr val="accent1">
                    <a:lumMod val="50000"/>
                  </a:schemeClr>
                </a:solidFill>
                <a:latin typeface="Calibri Light" panose="020F0302020204030204" pitchFamily="34" charset="0"/>
                <a:cs typeface="Arial" panose="020B0604020202020204" pitchFamily="34" charset="0"/>
              </a:rPr>
              <a:t>Urban </a:t>
            </a:r>
            <a:r>
              <a:rPr lang="en-US" sz="1500" b="1" dirty="0">
                <a:solidFill>
                  <a:schemeClr val="accent1">
                    <a:lumMod val="50000"/>
                  </a:schemeClr>
                </a:solidFill>
                <a:latin typeface="Calibri Light" panose="020F0302020204030204" pitchFamily="34" charset="0"/>
                <a:cs typeface="Arial" panose="020B0604020202020204" pitchFamily="34" charset="0"/>
              </a:rPr>
              <a:t>population </a:t>
            </a:r>
            <a:r>
              <a:rPr lang="en-US" sz="1500" b="1" dirty="0">
                <a:solidFill>
                  <a:schemeClr val="accent1">
                    <a:lumMod val="50000"/>
                  </a:schemeClr>
                </a:solidFill>
                <a:latin typeface="Calibri Light" panose="020F0302020204030204" pitchFamily="34" charset="0"/>
                <a:cs typeface="Arial" panose="020B0604020202020204" pitchFamily="34" charset="0"/>
              </a:rPr>
              <a:t>(%) </a:t>
            </a:r>
            <a:r>
              <a:rPr lang="pl-PL" sz="1500" b="1" dirty="0" smtClean="0">
                <a:solidFill>
                  <a:schemeClr val="accent1">
                    <a:lumMod val="50000"/>
                  </a:schemeClr>
                </a:solidFill>
                <a:latin typeface="Calibri Light" panose="020F0302020204030204" pitchFamily="34" charset="0"/>
                <a:cs typeface="Arial" panose="020B0604020202020204" pitchFamily="34" charset="0"/>
              </a:rPr>
              <a:t>			</a:t>
            </a:r>
            <a:r>
              <a:rPr lang="en-US" sz="1500" b="1" dirty="0" smtClean="0">
                <a:solidFill>
                  <a:schemeClr val="accent1">
                    <a:lumMod val="50000"/>
                  </a:schemeClr>
                </a:solidFill>
                <a:latin typeface="Calibri Light" panose="020F0302020204030204" pitchFamily="34" charset="0"/>
                <a:cs typeface="Arial" panose="020B0604020202020204" pitchFamily="34" charset="0"/>
              </a:rPr>
              <a:t>Openness </a:t>
            </a:r>
            <a:r>
              <a:rPr lang="en-US" sz="1500" b="1" dirty="0">
                <a:solidFill>
                  <a:schemeClr val="accent1">
                    <a:lumMod val="50000"/>
                  </a:schemeClr>
                </a:solidFill>
                <a:latin typeface="Calibri Light" panose="020F0302020204030204" pitchFamily="34" charset="0"/>
                <a:cs typeface="Arial" panose="020B0604020202020204" pitchFamily="34" charset="0"/>
              </a:rPr>
              <a:t>(Trade as % of GDP)</a:t>
            </a:r>
          </a:p>
          <a:p>
            <a:endParaRPr lang="en-US" sz="1500" b="1" dirty="0">
              <a:solidFill>
                <a:schemeClr val="accent1">
                  <a:lumMod val="50000"/>
                </a:schemeClr>
              </a:solidFill>
              <a:latin typeface="Calibri Light" panose="020F0302020204030204" pitchFamily="34" charset="0"/>
              <a:cs typeface="Arial" panose="020B0604020202020204" pitchFamily="34" charset="0"/>
            </a:endParaRPr>
          </a:p>
        </p:txBody>
      </p:sp>
      <p:sp>
        <p:nvSpPr>
          <p:cNvPr id="10" name="Text Box 17"/>
          <p:cNvSpPr txBox="1">
            <a:spLocks noChangeArrowheads="1"/>
          </p:cNvSpPr>
          <p:nvPr/>
        </p:nvSpPr>
        <p:spPr bwMode="auto">
          <a:xfrm>
            <a:off x="-4364" y="6432909"/>
            <a:ext cx="9986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200" dirty="0">
                <a:solidFill>
                  <a:schemeClr val="accent1">
                    <a:lumMod val="50000"/>
                  </a:schemeClr>
                </a:solidFill>
                <a:latin typeface="+mj-lt"/>
                <a:cs typeface="Times New Roman" panose="02020603050405020304" pitchFamily="18" charset="0"/>
              </a:rPr>
              <a:t>Source: Urban population, Openness and Tariff data comes from the World Bank; GDP statistics come from the Total Economic Database (May 2017) prepared by the Conference Board</a:t>
            </a:r>
          </a:p>
        </p:txBody>
      </p:sp>
      <p:sp>
        <p:nvSpPr>
          <p:cNvPr id="13" name="Prostokąt 12">
            <a:extLst>
              <a:ext uri="{FF2B5EF4-FFF2-40B4-BE49-F238E27FC236}">
                <a16:creationId xmlns:a16="http://schemas.microsoft.com/office/drawing/2014/main" id="{E0046F99-831F-463C-B97B-2E153EE45D51}"/>
              </a:ext>
            </a:extLst>
          </p:cNvPr>
          <p:cNvSpPr/>
          <p:nvPr/>
        </p:nvSpPr>
        <p:spPr>
          <a:xfrm>
            <a:off x="1774979" y="3789254"/>
            <a:ext cx="8700515" cy="784830"/>
          </a:xfrm>
          <a:prstGeom prst="rect">
            <a:avLst/>
          </a:prstGeom>
        </p:spPr>
        <p:txBody>
          <a:bodyPr wrap="square">
            <a:spAutoFit/>
          </a:bodyPr>
          <a:lstStyle/>
          <a:p>
            <a:r>
              <a:rPr lang="pl-PL" sz="1500" b="1" dirty="0" smtClean="0">
                <a:solidFill>
                  <a:schemeClr val="accent1">
                    <a:lumMod val="50000"/>
                  </a:schemeClr>
                </a:solidFill>
                <a:latin typeface="Calibri Light" panose="020F0302020204030204" pitchFamily="34" charset="0"/>
                <a:cs typeface="Arial" panose="020B0604020202020204" pitchFamily="34" charset="0"/>
              </a:rPr>
              <a:t>	GDP </a:t>
            </a:r>
            <a:r>
              <a:rPr lang="pl-PL" sz="1500" b="1" dirty="0">
                <a:solidFill>
                  <a:schemeClr val="accent1">
                    <a:lumMod val="50000"/>
                  </a:schemeClr>
                </a:solidFill>
                <a:latin typeface="Calibri Light" panose="020F0302020204030204" pitchFamily="34" charset="0"/>
                <a:cs typeface="Arial" panose="020B0604020202020204" pitchFamily="34" charset="0"/>
              </a:rPr>
              <a:t>per capita PPP in 2016 US</a:t>
            </a:r>
            <a:r>
              <a:rPr lang="pl-PL" sz="1500" b="1" dirty="0" smtClean="0">
                <a:solidFill>
                  <a:schemeClr val="accent1">
                    <a:lumMod val="50000"/>
                  </a:schemeClr>
                </a:solidFill>
                <a:latin typeface="Calibri Light" panose="020F0302020204030204" pitchFamily="34" charset="0"/>
                <a:cs typeface="Arial" panose="020B0604020202020204" pitchFamily="34" charset="0"/>
              </a:rPr>
              <a:t>$ 			</a:t>
            </a:r>
            <a:r>
              <a:rPr lang="en-US" sz="1500" b="1" dirty="0" smtClean="0">
                <a:solidFill>
                  <a:schemeClr val="accent1">
                    <a:lumMod val="50000"/>
                  </a:schemeClr>
                </a:solidFill>
                <a:latin typeface="Calibri Light" panose="020F0302020204030204" pitchFamily="34" charset="0"/>
                <a:cs typeface="Arial" panose="020B0604020202020204" pitchFamily="34" charset="0"/>
              </a:rPr>
              <a:t>Tariff </a:t>
            </a:r>
            <a:r>
              <a:rPr lang="en-US" sz="1500" b="1" dirty="0">
                <a:solidFill>
                  <a:schemeClr val="accent1">
                    <a:lumMod val="50000"/>
                  </a:schemeClr>
                </a:solidFill>
                <a:latin typeface="Calibri Light" panose="020F0302020204030204" pitchFamily="34" charset="0"/>
                <a:cs typeface="Arial" panose="020B0604020202020204" pitchFamily="34" charset="0"/>
              </a:rPr>
              <a:t>rate, applied, weighted mean, all </a:t>
            </a:r>
            <a:r>
              <a:rPr lang="pl-PL" sz="1500" b="1" dirty="0" smtClean="0">
                <a:solidFill>
                  <a:schemeClr val="accent1">
                    <a:lumMod val="50000"/>
                  </a:schemeClr>
                </a:solidFill>
                <a:latin typeface="Calibri Light" panose="020F0302020204030204" pitchFamily="34" charset="0"/>
                <a:cs typeface="Arial" panose="020B0604020202020204" pitchFamily="34" charset="0"/>
              </a:rPr>
              <a:t>							</a:t>
            </a:r>
            <a:r>
              <a:rPr lang="en-US" sz="1500" b="1" dirty="0" smtClean="0">
                <a:solidFill>
                  <a:schemeClr val="accent1">
                    <a:lumMod val="50000"/>
                  </a:schemeClr>
                </a:solidFill>
                <a:latin typeface="Calibri Light" panose="020F0302020204030204" pitchFamily="34" charset="0"/>
                <a:cs typeface="Arial" panose="020B0604020202020204" pitchFamily="34" charset="0"/>
              </a:rPr>
              <a:t>products </a:t>
            </a:r>
            <a:r>
              <a:rPr lang="en-US" sz="1500" b="1" dirty="0">
                <a:solidFill>
                  <a:schemeClr val="accent1">
                    <a:lumMod val="50000"/>
                  </a:schemeClr>
                </a:solidFill>
                <a:latin typeface="Calibri Light" panose="020F0302020204030204" pitchFamily="34" charset="0"/>
                <a:cs typeface="Arial" panose="020B0604020202020204" pitchFamily="34" charset="0"/>
              </a:rPr>
              <a:t>(%)</a:t>
            </a:r>
          </a:p>
          <a:p>
            <a:endParaRPr lang="en-US" sz="1500" b="1" dirty="0">
              <a:solidFill>
                <a:schemeClr val="accent1">
                  <a:lumMod val="50000"/>
                </a:schemeClr>
              </a:solidFill>
              <a:latin typeface="Calibri Light" panose="020F0302020204030204" pitchFamily="34" charset="0"/>
              <a:cs typeface="Arial" panose="020B0604020202020204" pitchFamily="34" charset="0"/>
            </a:endParaRPr>
          </a:p>
        </p:txBody>
      </p:sp>
      <p:graphicFrame>
        <p:nvGraphicFramePr>
          <p:cNvPr id="15" name="Wykres 14">
            <a:extLst>
              <a:ext uri="{FF2B5EF4-FFF2-40B4-BE49-F238E27FC236}">
                <a16:creationId xmlns:a16="http://schemas.microsoft.com/office/drawing/2014/main" id="{8FD98493-544E-4856-BC87-3FA8F60E1E80}"/>
              </a:ext>
            </a:extLst>
          </p:cNvPr>
          <p:cNvGraphicFramePr>
            <a:graphicFrameLocks/>
          </p:cNvGraphicFramePr>
          <p:nvPr>
            <p:extLst>
              <p:ext uri="{D42A27DB-BD31-4B8C-83A1-F6EECF244321}">
                <p14:modId xmlns:p14="http://schemas.microsoft.com/office/powerpoint/2010/main" val="380293773"/>
              </p:ext>
            </p:extLst>
          </p:nvPr>
        </p:nvGraphicFramePr>
        <p:xfrm>
          <a:off x="5724253" y="1915716"/>
          <a:ext cx="5040000" cy="18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Wykres 15">
            <a:extLst>
              <a:ext uri="{FF2B5EF4-FFF2-40B4-BE49-F238E27FC236}">
                <a16:creationId xmlns:a16="http://schemas.microsoft.com/office/drawing/2014/main" id="{DD208E70-354F-4EAF-863A-16981E7E7772}"/>
              </a:ext>
            </a:extLst>
          </p:cNvPr>
          <p:cNvGraphicFramePr>
            <a:graphicFrameLocks/>
          </p:cNvGraphicFramePr>
          <p:nvPr>
            <p:extLst>
              <p:ext uri="{D42A27DB-BD31-4B8C-83A1-F6EECF244321}">
                <p14:modId xmlns:p14="http://schemas.microsoft.com/office/powerpoint/2010/main" val="1117482492"/>
              </p:ext>
            </p:extLst>
          </p:nvPr>
        </p:nvGraphicFramePr>
        <p:xfrm>
          <a:off x="1259886" y="1915716"/>
          <a:ext cx="5040000" cy="18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Wykres 16">
            <a:extLst>
              <a:ext uri="{FF2B5EF4-FFF2-40B4-BE49-F238E27FC236}">
                <a16:creationId xmlns:a16="http://schemas.microsoft.com/office/drawing/2014/main" id="{6CBA754D-DB1F-46ED-BEEA-80ED69198934}"/>
              </a:ext>
            </a:extLst>
          </p:cNvPr>
          <p:cNvGraphicFramePr>
            <a:graphicFrameLocks/>
          </p:cNvGraphicFramePr>
          <p:nvPr>
            <p:extLst>
              <p:ext uri="{D42A27DB-BD31-4B8C-83A1-F6EECF244321}">
                <p14:modId xmlns:p14="http://schemas.microsoft.com/office/powerpoint/2010/main" val="681903185"/>
              </p:ext>
            </p:extLst>
          </p:nvPr>
        </p:nvGraphicFramePr>
        <p:xfrm>
          <a:off x="1380117" y="4448687"/>
          <a:ext cx="5040000" cy="180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Wykres 18">
            <a:extLst>
              <a:ext uri="{FF2B5EF4-FFF2-40B4-BE49-F238E27FC236}">
                <a16:creationId xmlns:a16="http://schemas.microsoft.com/office/drawing/2014/main" id="{74E4A76F-1D8F-4D02-8219-C921E0B65302}"/>
              </a:ext>
            </a:extLst>
          </p:cNvPr>
          <p:cNvGraphicFramePr>
            <a:graphicFrameLocks/>
          </p:cNvGraphicFramePr>
          <p:nvPr>
            <p:extLst>
              <p:ext uri="{D42A27DB-BD31-4B8C-83A1-F6EECF244321}">
                <p14:modId xmlns:p14="http://schemas.microsoft.com/office/powerpoint/2010/main" val="1369141944"/>
              </p:ext>
            </p:extLst>
          </p:nvPr>
        </p:nvGraphicFramePr>
        <p:xfrm>
          <a:off x="5855566" y="4456276"/>
          <a:ext cx="5040000" cy="1800000"/>
        </p:xfrm>
        <a:graphic>
          <a:graphicData uri="http://schemas.openxmlformats.org/drawingml/2006/chart">
            <c:chart xmlns:c="http://schemas.openxmlformats.org/drawingml/2006/chart" xmlns:r="http://schemas.openxmlformats.org/officeDocument/2006/relationships" r:id="rId5"/>
          </a:graphicData>
        </a:graphic>
      </p:graphicFrame>
      <p:sp>
        <p:nvSpPr>
          <p:cNvPr id="24" name="Tytuł 1"/>
          <p:cNvSpPr txBox="1">
            <a:spLocks/>
          </p:cNvSpPr>
          <p:nvPr/>
        </p:nvSpPr>
        <p:spPr>
          <a:xfrm>
            <a:off x="1524000" y="1"/>
            <a:ext cx="7886700" cy="587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l-PL" sz="2700" dirty="0">
              <a:solidFill>
                <a:schemeClr val="accent1">
                  <a:lumMod val="50000"/>
                </a:schemeClr>
              </a:solidFill>
            </a:endParaRPr>
          </a:p>
        </p:txBody>
      </p:sp>
      <p:sp>
        <p:nvSpPr>
          <p:cNvPr id="2" name="Prostokąt 1"/>
          <p:cNvSpPr/>
          <p:nvPr/>
        </p:nvSpPr>
        <p:spPr>
          <a:xfrm>
            <a:off x="838200" y="891247"/>
            <a:ext cx="9025077" cy="707886"/>
          </a:xfrm>
          <a:prstGeom prst="rect">
            <a:avLst/>
          </a:prstGeom>
        </p:spPr>
        <p:txBody>
          <a:bodyPr wrap="square">
            <a:spAutoFit/>
          </a:bodyPr>
          <a:lstStyle/>
          <a:p>
            <a:pPr algn="just"/>
            <a:r>
              <a:rPr lang="pl-PL" sz="2000" dirty="0">
                <a:solidFill>
                  <a:schemeClr val="accent1">
                    <a:lumMod val="50000"/>
                  </a:schemeClr>
                </a:solidFill>
                <a:latin typeface="+mj-lt"/>
                <a:ea typeface="Arial" panose="020B0604020202020204" pitchFamily="34" charset="0"/>
              </a:rPr>
              <a:t>Diagram 5: </a:t>
            </a:r>
            <a:r>
              <a:rPr lang="en-US" sz="2000" dirty="0" smtClean="0">
                <a:solidFill>
                  <a:schemeClr val="accent1">
                    <a:lumMod val="50000"/>
                  </a:schemeClr>
                </a:solidFill>
                <a:latin typeface="+mj-lt"/>
                <a:ea typeface="Arial" panose="020B0604020202020204" pitchFamily="34" charset="0"/>
              </a:rPr>
              <a:t>China and India urbanization</a:t>
            </a:r>
            <a:r>
              <a:rPr lang="pl-PL" sz="2000" dirty="0">
                <a:solidFill>
                  <a:schemeClr val="accent1">
                    <a:lumMod val="50000"/>
                  </a:schemeClr>
                </a:solidFill>
                <a:latin typeface="+mj-lt"/>
                <a:ea typeface="Arial" panose="020B0604020202020204" pitchFamily="34" charset="0"/>
              </a:rPr>
              <a:t> </a:t>
            </a:r>
            <a:r>
              <a:rPr lang="pl-PL" sz="2000" dirty="0" smtClean="0">
                <a:solidFill>
                  <a:schemeClr val="accent1">
                    <a:lumMod val="50000"/>
                  </a:schemeClr>
                </a:solidFill>
                <a:latin typeface="+mj-lt"/>
                <a:ea typeface="Arial" panose="020B0604020202020204" pitchFamily="34" charset="0"/>
              </a:rPr>
              <a:t>(</a:t>
            </a:r>
            <a:r>
              <a:rPr lang="en-US" sz="2000" dirty="0" smtClean="0">
                <a:solidFill>
                  <a:schemeClr val="accent1">
                    <a:lumMod val="50000"/>
                  </a:schemeClr>
                </a:solidFill>
                <a:latin typeface="+mj-lt"/>
                <a:ea typeface="Arial" panose="020B0604020202020204" pitchFamily="34" charset="0"/>
              </a:rPr>
              <a:t>much </a:t>
            </a:r>
            <a:r>
              <a:rPr lang="en-US" sz="2000" dirty="0">
                <a:solidFill>
                  <a:schemeClr val="accent1">
                    <a:lumMod val="50000"/>
                  </a:schemeClr>
                </a:solidFill>
                <a:latin typeface="+mj-lt"/>
                <a:ea typeface="Arial" panose="020B0604020202020204" pitchFamily="34" charset="0"/>
              </a:rPr>
              <a:t>larger in China, contributing to better economic </a:t>
            </a:r>
            <a:r>
              <a:rPr lang="en-US" sz="2000" dirty="0" smtClean="0">
                <a:solidFill>
                  <a:schemeClr val="accent1">
                    <a:lumMod val="50000"/>
                  </a:schemeClr>
                </a:solidFill>
                <a:latin typeface="+mj-lt"/>
                <a:ea typeface="Arial" panose="020B0604020202020204" pitchFamily="34" charset="0"/>
              </a:rPr>
              <a:t>performance</a:t>
            </a:r>
            <a:r>
              <a:rPr lang="pl-PL" sz="2000" dirty="0" smtClean="0">
                <a:solidFill>
                  <a:schemeClr val="accent1">
                    <a:lumMod val="50000"/>
                  </a:schemeClr>
                </a:solidFill>
                <a:latin typeface="+mj-lt"/>
                <a:ea typeface="Arial" panose="020B0604020202020204" pitchFamily="34" charset="0"/>
              </a:rPr>
              <a:t>)</a:t>
            </a:r>
            <a:r>
              <a:rPr lang="en-US" sz="2000" dirty="0" smtClean="0">
                <a:solidFill>
                  <a:schemeClr val="accent1">
                    <a:lumMod val="50000"/>
                  </a:schemeClr>
                </a:solidFill>
                <a:latin typeface="+mj-lt"/>
                <a:ea typeface="Arial" panose="020B0604020202020204" pitchFamily="34" charset="0"/>
              </a:rPr>
              <a:t>.</a:t>
            </a:r>
            <a:endParaRPr lang="pl-PL" sz="2000" dirty="0">
              <a:solidFill>
                <a:schemeClr val="accent1">
                  <a:lumMod val="50000"/>
                </a:schemeClr>
              </a:solidFill>
              <a:latin typeface="+mj-lt"/>
            </a:endParaRPr>
          </a:p>
        </p:txBody>
      </p:sp>
      <p:sp>
        <p:nvSpPr>
          <p:cNvPr id="3" name="Tytuł 2"/>
          <p:cNvSpPr>
            <a:spLocks noGrp="1"/>
          </p:cNvSpPr>
          <p:nvPr>
            <p:ph type="title"/>
          </p:nvPr>
        </p:nvSpPr>
        <p:spPr/>
        <p:txBody>
          <a:bodyPr>
            <a:noAutofit/>
          </a:bodyPr>
          <a:lstStyle/>
          <a:p>
            <a:r>
              <a:rPr lang="pl-PL" b="1" dirty="0" smtClean="0"/>
              <a:t>IV. Trade </a:t>
            </a:r>
            <a:r>
              <a:rPr lang="pl-PL" b="1" dirty="0" err="1" smtClean="0"/>
              <a:t>Globalization</a:t>
            </a:r>
            <a:r>
              <a:rPr lang="pl-PL" b="1" dirty="0" smtClean="0"/>
              <a:t/>
            </a:r>
            <a:br>
              <a:rPr lang="pl-PL" b="1" dirty="0" smtClean="0"/>
            </a:br>
            <a:endParaRPr lang="pl-PL" b="1" dirty="0"/>
          </a:p>
        </p:txBody>
      </p:sp>
      <p:sp>
        <p:nvSpPr>
          <p:cNvPr id="7" name="Symbol zastępczy numeru slajdu 6"/>
          <p:cNvSpPr>
            <a:spLocks noGrp="1"/>
          </p:cNvSpPr>
          <p:nvPr>
            <p:ph type="sldNum" sz="quarter" idx="12"/>
          </p:nvPr>
        </p:nvSpPr>
        <p:spPr/>
        <p:txBody>
          <a:bodyPr/>
          <a:lstStyle/>
          <a:p>
            <a:fld id="{8D1FC8B6-41DB-4822-87E1-C13C2FDCA1CB}" type="slidenum">
              <a:rPr lang="pl-PL" smtClean="0"/>
              <a:pPr/>
              <a:t>17</a:t>
            </a:fld>
            <a:endParaRPr lang="pl-PL" dirty="0"/>
          </a:p>
        </p:txBody>
      </p:sp>
    </p:spTree>
    <p:extLst>
      <p:ext uri="{BB962C8B-B14F-4D97-AF65-F5344CB8AC3E}">
        <p14:creationId xmlns:p14="http://schemas.microsoft.com/office/powerpoint/2010/main" val="2624963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a:t>IV. Trade </a:t>
            </a:r>
            <a:r>
              <a:rPr lang="pl-PL" b="1" dirty="0" err="1"/>
              <a:t>Globalization</a:t>
            </a:r>
            <a:r>
              <a:rPr lang="pl-PL" b="1" dirty="0"/>
              <a:t/>
            </a:r>
            <a:br>
              <a:rPr lang="pl-PL" b="1" dirty="0"/>
            </a:br>
            <a:endParaRPr lang="pl-PL" b="1" dirty="0"/>
          </a:p>
        </p:txBody>
      </p:sp>
      <p:sp>
        <p:nvSpPr>
          <p:cNvPr id="3" name="Symbol zastępczy zawartości 2"/>
          <p:cNvSpPr>
            <a:spLocks noGrp="1"/>
          </p:cNvSpPr>
          <p:nvPr>
            <p:ph idx="1"/>
          </p:nvPr>
        </p:nvSpPr>
        <p:spPr/>
        <p:txBody>
          <a:bodyPr>
            <a:noAutofit/>
          </a:bodyPr>
          <a:lstStyle/>
          <a:p>
            <a:pPr lvl="0" algn="just">
              <a:lnSpc>
                <a:spcPct val="100000"/>
              </a:lnSpc>
            </a:pPr>
            <a:r>
              <a:rPr lang="en-US" sz="2000" dirty="0"/>
              <a:t>Let me now use Diagram 3. to discuss the socio-economic outcomes and political reactions to trade globalization in the developed countries. In this case, Policies 1 refer to the trade liberalization and other market reforms in the poorer economies, and the trade agreements concluded between them and the rich economies, e.g. NAFTA. Policies 2 and outcomes in Diagram 1 refer to the developed countries.</a:t>
            </a:r>
            <a:endParaRPr lang="pl-PL" sz="2000" dirty="0"/>
          </a:p>
          <a:p>
            <a:pPr lvl="0" algn="just">
              <a:lnSpc>
                <a:spcPct val="100000"/>
              </a:lnSpc>
            </a:pPr>
            <a:r>
              <a:rPr lang="en-US" sz="2000" dirty="0"/>
              <a:t>What strikes me is that the popular and academic discussions about the outcomes linked, rightly or wrongly, to trade globalization are recently dominated by the negative issues (messages), especially regarding the increase in income inequalities and the related topic of the globalization’s “losers”. This seems be more true of the US than of Europe, where the negative news focuses more </a:t>
            </a:r>
            <a:r>
              <a:rPr lang="en-US" sz="2000" dirty="0" smtClean="0"/>
              <a:t>on</a:t>
            </a:r>
            <a:r>
              <a:rPr lang="pl-PL" sz="2000" dirty="0" smtClean="0"/>
              <a:t>   </a:t>
            </a:r>
            <a:r>
              <a:rPr lang="en-US" sz="2000" dirty="0" smtClean="0"/>
              <a:t>immigration</a:t>
            </a:r>
            <a:r>
              <a:rPr lang="en-US" sz="2000" dirty="0"/>
              <a:t>. </a:t>
            </a:r>
            <a:endParaRPr lang="pl-PL" sz="2000" dirty="0" smtClean="0"/>
          </a:p>
          <a:p>
            <a:pPr lvl="0" algn="just">
              <a:lnSpc>
                <a:spcPct val="100000"/>
              </a:lnSpc>
            </a:pPr>
            <a:r>
              <a:rPr lang="en-US" sz="2000" dirty="0" smtClean="0"/>
              <a:t>There </a:t>
            </a:r>
            <a:r>
              <a:rPr lang="en-US" sz="2000" dirty="0"/>
              <a:t>are two main issues related to trade globalization in the developed economies: a) the role of import competition and technological change in producing outcomes criticized as negative by some observers and politicians and, more importantly, b) the role of policies which determine the individuals’’ adjustment. (Policy 2)</a:t>
            </a:r>
            <a:endParaRPr lang="pl-PL" sz="2000" dirty="0"/>
          </a:p>
          <a:p>
            <a:pPr lvl="0" algn="just">
              <a:lnSpc>
                <a:spcPct val="100000"/>
              </a:lnSpc>
            </a:pPr>
            <a:endParaRPr lang="pl-PL" sz="2000" dirty="0"/>
          </a:p>
          <a:p>
            <a:pPr algn="just">
              <a:lnSpc>
                <a:spcPct val="100000"/>
              </a:lnSpc>
            </a:pPr>
            <a:endParaRPr lang="pl-PL" sz="2000" dirty="0"/>
          </a:p>
        </p:txBody>
      </p:sp>
      <p:sp>
        <p:nvSpPr>
          <p:cNvPr id="4" name="Tytuł 1"/>
          <p:cNvSpPr txBox="1">
            <a:spLocks/>
          </p:cNvSpPr>
          <p:nvPr/>
        </p:nvSpPr>
        <p:spPr>
          <a:xfrm>
            <a:off x="1524000" y="-96388"/>
            <a:ext cx="7886700" cy="65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l-PL" sz="2700" dirty="0"/>
          </a:p>
        </p:txBody>
      </p:sp>
      <p:sp>
        <p:nvSpPr>
          <p:cNvPr id="5" name="Symbol zastępczy numeru slajdu 4"/>
          <p:cNvSpPr>
            <a:spLocks noGrp="1"/>
          </p:cNvSpPr>
          <p:nvPr>
            <p:ph type="sldNum" sz="quarter" idx="12"/>
          </p:nvPr>
        </p:nvSpPr>
        <p:spPr/>
        <p:txBody>
          <a:bodyPr/>
          <a:lstStyle/>
          <a:p>
            <a:fld id="{8D1FC8B6-41DB-4822-87E1-C13C2FDCA1CB}" type="slidenum">
              <a:rPr lang="pl-PL" smtClean="0"/>
              <a:pPr/>
              <a:t>18</a:t>
            </a:fld>
            <a:endParaRPr lang="pl-PL" dirty="0"/>
          </a:p>
        </p:txBody>
      </p:sp>
    </p:spTree>
    <p:extLst>
      <p:ext uri="{BB962C8B-B14F-4D97-AF65-F5344CB8AC3E}">
        <p14:creationId xmlns:p14="http://schemas.microsoft.com/office/powerpoint/2010/main" val="3926054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a:t>IV. Trade </a:t>
            </a:r>
            <a:r>
              <a:rPr lang="pl-PL" b="1" dirty="0" err="1"/>
              <a:t>Globalization</a:t>
            </a:r>
            <a:r>
              <a:rPr lang="pl-PL" b="1" dirty="0"/>
              <a:t/>
            </a:r>
            <a:br>
              <a:rPr lang="pl-PL" b="1" dirty="0"/>
            </a:br>
            <a:endParaRPr lang="pl-PL" b="1" dirty="0"/>
          </a:p>
        </p:txBody>
      </p:sp>
      <p:sp>
        <p:nvSpPr>
          <p:cNvPr id="3" name="Symbol zastępczy zawartości 2"/>
          <p:cNvSpPr>
            <a:spLocks noGrp="1"/>
          </p:cNvSpPr>
          <p:nvPr>
            <p:ph idx="1"/>
          </p:nvPr>
        </p:nvSpPr>
        <p:spPr/>
        <p:txBody>
          <a:bodyPr>
            <a:noAutofit/>
          </a:bodyPr>
          <a:lstStyle/>
          <a:p>
            <a:pPr marL="0" indent="0" algn="just">
              <a:lnSpc>
                <a:spcPct val="100000"/>
              </a:lnSpc>
              <a:buNone/>
            </a:pPr>
            <a:r>
              <a:rPr lang="en-US" sz="2000" dirty="0" smtClean="0"/>
              <a:t>However</a:t>
            </a:r>
            <a:r>
              <a:rPr lang="en-US" sz="2000" dirty="0"/>
              <a:t>, it is not most important that the popular focus on the “losers” and on inequalities often wrongly attributes these phenomena to import competition disregarding the role of modern technology.  What matters more is that the only type of lastingly growing economy is a market economy with a lot of competition including that, based on innovations. And market competition always produces some winners and some losers, at least in relative sense (see: the Schumpeterian “creative destruction”). Backlash against trade globalization is, therefore, just a manifestation of an old phenomenon - a protest against competition. In the Middle Ages when the economy was shackled by monopolies, competition was morally condemned. The market revolution which started in the West in the early 19</a:t>
            </a:r>
            <a:r>
              <a:rPr lang="en-US" sz="2000" baseline="30000" dirty="0"/>
              <a:t>th </a:t>
            </a:r>
            <a:r>
              <a:rPr lang="en-US" sz="2000" dirty="0"/>
              <a:t>century, has changed this norm: the “creative destruction” due to market competition  has stopped being perceived in general as morally reprehensible. Recent attacks against import competition and globalization resemble the old morality.</a:t>
            </a:r>
            <a:endParaRPr lang="pl-PL" sz="2000" dirty="0"/>
          </a:p>
          <a:p>
            <a:pPr algn="just">
              <a:lnSpc>
                <a:spcPct val="100000"/>
              </a:lnSpc>
            </a:pPr>
            <a:endParaRPr lang="pl-PL" sz="2000" dirty="0"/>
          </a:p>
        </p:txBody>
      </p:sp>
      <p:sp>
        <p:nvSpPr>
          <p:cNvPr id="4" name="Tytuł 1"/>
          <p:cNvSpPr txBox="1">
            <a:spLocks/>
          </p:cNvSpPr>
          <p:nvPr/>
        </p:nvSpPr>
        <p:spPr>
          <a:xfrm>
            <a:off x="1524000" y="-82888"/>
            <a:ext cx="7886700" cy="65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l-PL" sz="2700" dirty="0"/>
          </a:p>
        </p:txBody>
      </p:sp>
      <p:sp>
        <p:nvSpPr>
          <p:cNvPr id="5" name="Symbol zastępczy numeru slajdu 4"/>
          <p:cNvSpPr>
            <a:spLocks noGrp="1"/>
          </p:cNvSpPr>
          <p:nvPr>
            <p:ph type="sldNum" sz="quarter" idx="12"/>
          </p:nvPr>
        </p:nvSpPr>
        <p:spPr/>
        <p:txBody>
          <a:bodyPr/>
          <a:lstStyle/>
          <a:p>
            <a:fld id="{8D1FC8B6-41DB-4822-87E1-C13C2FDCA1CB}" type="slidenum">
              <a:rPr lang="pl-PL" smtClean="0"/>
              <a:pPr/>
              <a:t>19</a:t>
            </a:fld>
            <a:endParaRPr lang="pl-PL" dirty="0"/>
          </a:p>
        </p:txBody>
      </p:sp>
    </p:spTree>
    <p:extLst>
      <p:ext uri="{BB962C8B-B14F-4D97-AF65-F5344CB8AC3E}">
        <p14:creationId xmlns:p14="http://schemas.microsoft.com/office/powerpoint/2010/main" val="2377453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Content of the </a:t>
            </a:r>
            <a:r>
              <a:rPr lang="pl-PL" dirty="0" err="1"/>
              <a:t>presentation</a:t>
            </a:r>
            <a:r>
              <a:rPr lang="pl-PL" sz="2700" dirty="0"/>
              <a:t>:</a:t>
            </a:r>
          </a:p>
        </p:txBody>
      </p:sp>
      <p:sp>
        <p:nvSpPr>
          <p:cNvPr id="3" name="Symbol zastępczy zawartości 2"/>
          <p:cNvSpPr>
            <a:spLocks noGrp="1"/>
          </p:cNvSpPr>
          <p:nvPr>
            <p:ph idx="1"/>
          </p:nvPr>
        </p:nvSpPr>
        <p:spPr/>
        <p:txBody>
          <a:bodyPr>
            <a:normAutofit fontScale="92500" lnSpcReduction="20000"/>
          </a:bodyPr>
          <a:lstStyle/>
          <a:p>
            <a:pPr marL="0" indent="0">
              <a:lnSpc>
                <a:spcPct val="200000"/>
              </a:lnSpc>
              <a:buNone/>
            </a:pPr>
            <a:r>
              <a:rPr lang="pl-PL" sz="3200" dirty="0"/>
              <a:t>I. </a:t>
            </a:r>
            <a:r>
              <a:rPr lang="pl-PL" sz="3200" dirty="0" smtClean="0"/>
              <a:t>  </a:t>
            </a:r>
            <a:r>
              <a:rPr lang="pl-PL" sz="3200" dirty="0" err="1" smtClean="0"/>
              <a:t>Globalization</a:t>
            </a:r>
            <a:r>
              <a:rPr lang="pl-PL" sz="3200" dirty="0" smtClean="0"/>
              <a:t> </a:t>
            </a:r>
            <a:r>
              <a:rPr lang="pl-PL" sz="3200" dirty="0"/>
              <a:t>and </a:t>
            </a:r>
            <a:r>
              <a:rPr lang="pl-PL" sz="3200" dirty="0" err="1"/>
              <a:t>Its</a:t>
            </a:r>
            <a:r>
              <a:rPr lang="pl-PL" sz="3200" dirty="0"/>
              <a:t> Components</a:t>
            </a:r>
          </a:p>
          <a:p>
            <a:pPr marL="0" indent="0">
              <a:lnSpc>
                <a:spcPct val="200000"/>
              </a:lnSpc>
              <a:buNone/>
            </a:pPr>
            <a:r>
              <a:rPr lang="pl-PL" sz="3200" dirty="0"/>
              <a:t>II. </a:t>
            </a:r>
            <a:r>
              <a:rPr lang="pl-PL" sz="3200" dirty="0" smtClean="0"/>
              <a:t> Three </a:t>
            </a:r>
            <a:r>
              <a:rPr lang="pl-PL" sz="3200" dirty="0" err="1"/>
              <a:t>Points</a:t>
            </a:r>
            <a:r>
              <a:rPr lang="pl-PL" sz="3200" dirty="0"/>
              <a:t> of </a:t>
            </a:r>
            <a:r>
              <a:rPr lang="pl-PL" sz="3200" dirty="0" err="1"/>
              <a:t>view</a:t>
            </a:r>
            <a:r>
              <a:rPr lang="pl-PL" sz="3200" dirty="0"/>
              <a:t> on </a:t>
            </a:r>
            <a:r>
              <a:rPr lang="pl-PL" sz="3200" dirty="0" err="1"/>
              <a:t>Globalization</a:t>
            </a:r>
            <a:endParaRPr lang="pl-PL" sz="3200" dirty="0"/>
          </a:p>
          <a:p>
            <a:pPr marL="0" indent="0">
              <a:lnSpc>
                <a:spcPct val="200000"/>
              </a:lnSpc>
              <a:buNone/>
            </a:pPr>
            <a:r>
              <a:rPr lang="pl-PL" sz="3200" dirty="0"/>
              <a:t>III. Trade </a:t>
            </a:r>
            <a:r>
              <a:rPr lang="pl-PL" sz="3200" dirty="0" err="1"/>
              <a:t>Globalization</a:t>
            </a:r>
            <a:endParaRPr lang="pl-PL" sz="3200" dirty="0"/>
          </a:p>
          <a:p>
            <a:pPr marL="0" indent="0">
              <a:lnSpc>
                <a:spcPct val="200000"/>
              </a:lnSpc>
              <a:buNone/>
            </a:pPr>
            <a:r>
              <a:rPr lang="pl-PL" sz="3200" dirty="0"/>
              <a:t>IV. Financial </a:t>
            </a:r>
            <a:r>
              <a:rPr lang="pl-PL" sz="3200" dirty="0" err="1" smtClean="0"/>
              <a:t>Globalisation</a:t>
            </a:r>
            <a:endParaRPr lang="pl-PL" sz="3200" dirty="0"/>
          </a:p>
          <a:p>
            <a:pPr marL="0" indent="0">
              <a:lnSpc>
                <a:spcPct val="200000"/>
              </a:lnSpc>
              <a:buNone/>
            </a:pPr>
            <a:r>
              <a:rPr lang="pl-PL" sz="3200" dirty="0" smtClean="0"/>
              <a:t>V.  </a:t>
            </a:r>
            <a:r>
              <a:rPr lang="pl-PL" sz="3200" dirty="0" err="1" smtClean="0"/>
              <a:t>Concluding</a:t>
            </a:r>
            <a:r>
              <a:rPr lang="pl-PL" sz="3200" dirty="0" smtClean="0"/>
              <a:t> </a:t>
            </a:r>
            <a:r>
              <a:rPr lang="pl-PL" sz="3200" dirty="0" err="1"/>
              <a:t>Comments</a:t>
            </a:r>
            <a:endParaRPr lang="pl-PL" sz="3200" dirty="0"/>
          </a:p>
        </p:txBody>
      </p:sp>
      <p:sp>
        <p:nvSpPr>
          <p:cNvPr id="4" name="Symbol zastępczy numeru slajdu 3"/>
          <p:cNvSpPr>
            <a:spLocks noGrp="1"/>
          </p:cNvSpPr>
          <p:nvPr>
            <p:ph type="sldNum" sz="quarter" idx="12"/>
          </p:nvPr>
        </p:nvSpPr>
        <p:spPr/>
        <p:txBody>
          <a:bodyPr/>
          <a:lstStyle/>
          <a:p>
            <a:fld id="{8D1FC8B6-41DB-4822-87E1-C13C2FDCA1CB}" type="slidenum">
              <a:rPr lang="pl-PL" smtClean="0"/>
              <a:pPr/>
              <a:t>2</a:t>
            </a:fld>
            <a:endParaRPr lang="pl-PL" dirty="0"/>
          </a:p>
        </p:txBody>
      </p:sp>
    </p:spTree>
    <p:extLst>
      <p:ext uri="{BB962C8B-B14F-4D97-AF65-F5344CB8AC3E}">
        <p14:creationId xmlns:p14="http://schemas.microsoft.com/office/powerpoint/2010/main" val="760369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a:t>IV. Trade </a:t>
            </a:r>
            <a:r>
              <a:rPr lang="pl-PL" b="1" dirty="0" err="1"/>
              <a:t>Globalization</a:t>
            </a:r>
            <a:r>
              <a:rPr lang="pl-PL" b="1" dirty="0"/>
              <a:t/>
            </a:r>
            <a:br>
              <a:rPr lang="pl-PL" b="1" dirty="0"/>
            </a:br>
            <a:endParaRPr lang="pl-PL" b="1" dirty="0"/>
          </a:p>
        </p:txBody>
      </p:sp>
      <p:sp>
        <p:nvSpPr>
          <p:cNvPr id="3" name="Symbol zastępczy zawartości 2"/>
          <p:cNvSpPr>
            <a:spLocks noGrp="1"/>
          </p:cNvSpPr>
          <p:nvPr>
            <p:ph idx="1"/>
          </p:nvPr>
        </p:nvSpPr>
        <p:spPr/>
        <p:txBody>
          <a:bodyPr>
            <a:noAutofit/>
          </a:bodyPr>
          <a:lstStyle/>
          <a:p>
            <a:pPr marL="0" lvl="0" indent="0" algn="just">
              <a:lnSpc>
                <a:spcPct val="100000"/>
              </a:lnSpc>
              <a:buNone/>
            </a:pPr>
            <a:r>
              <a:rPr lang="en-US" sz="2000" dirty="0" smtClean="0"/>
              <a:t>However</a:t>
            </a:r>
            <a:r>
              <a:rPr lang="en-US" sz="2000" dirty="0"/>
              <a:t>, the most important observation regarding the negative outcomes ascribed, rightly or wrongly, to trade globalization is this: job losses related to competition in general (including trade globalization) depend not only on the extent of opening  (Policy 1) but also on the institutions and policies which determine the adjustment, i.e. the possibilities and incentives faced by of the affected individuals’ to move to other occupations and/or to better locations (Policy 2). The intense competition, a basic determinant for long economic growth, combined with policies that limit individual adjustment, is bound to produce many more losers that the same competition coupled with a better institutional and policy environment for individual adjustment.</a:t>
            </a:r>
            <a:endParaRPr lang="pl-PL" sz="2000" dirty="0"/>
          </a:p>
          <a:p>
            <a:pPr>
              <a:lnSpc>
                <a:spcPct val="100000"/>
              </a:lnSpc>
            </a:pPr>
            <a:endParaRPr lang="pl-PL" sz="2000" dirty="0"/>
          </a:p>
        </p:txBody>
      </p:sp>
      <p:sp>
        <p:nvSpPr>
          <p:cNvPr id="4" name="Tytuł 1"/>
          <p:cNvSpPr txBox="1">
            <a:spLocks/>
          </p:cNvSpPr>
          <p:nvPr/>
        </p:nvSpPr>
        <p:spPr>
          <a:xfrm>
            <a:off x="1524000" y="-82888"/>
            <a:ext cx="7886700" cy="65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l-PL" sz="2700" dirty="0"/>
          </a:p>
        </p:txBody>
      </p:sp>
      <p:sp>
        <p:nvSpPr>
          <p:cNvPr id="5" name="Symbol zastępczy numeru slajdu 4"/>
          <p:cNvSpPr>
            <a:spLocks noGrp="1"/>
          </p:cNvSpPr>
          <p:nvPr>
            <p:ph type="sldNum" sz="quarter" idx="12"/>
          </p:nvPr>
        </p:nvSpPr>
        <p:spPr/>
        <p:txBody>
          <a:bodyPr/>
          <a:lstStyle/>
          <a:p>
            <a:fld id="{8D1FC8B6-41DB-4822-87E1-C13C2FDCA1CB}" type="slidenum">
              <a:rPr lang="pl-PL" smtClean="0"/>
              <a:pPr/>
              <a:t>20</a:t>
            </a:fld>
            <a:endParaRPr lang="pl-PL" dirty="0"/>
          </a:p>
        </p:txBody>
      </p:sp>
    </p:spTree>
    <p:extLst>
      <p:ext uri="{BB962C8B-B14F-4D97-AF65-F5344CB8AC3E}">
        <p14:creationId xmlns:p14="http://schemas.microsoft.com/office/powerpoint/2010/main" val="2974925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a:t>IV. Trade </a:t>
            </a:r>
            <a:r>
              <a:rPr lang="pl-PL" b="1" dirty="0" err="1"/>
              <a:t>Globalization</a:t>
            </a:r>
            <a:r>
              <a:rPr lang="pl-PL" b="1" dirty="0"/>
              <a:t/>
            </a:r>
            <a:br>
              <a:rPr lang="pl-PL" b="1" dirty="0"/>
            </a:br>
            <a:endParaRPr lang="pl-PL" b="1" dirty="0"/>
          </a:p>
        </p:txBody>
      </p:sp>
      <p:sp>
        <p:nvSpPr>
          <p:cNvPr id="3" name="Symbol zastępczy zawartości 2"/>
          <p:cNvSpPr>
            <a:spLocks noGrp="1"/>
          </p:cNvSpPr>
          <p:nvPr>
            <p:ph idx="1"/>
          </p:nvPr>
        </p:nvSpPr>
        <p:spPr/>
        <p:txBody>
          <a:bodyPr>
            <a:noAutofit/>
          </a:bodyPr>
          <a:lstStyle/>
          <a:p>
            <a:pPr algn="just">
              <a:lnSpc>
                <a:spcPct val="150000"/>
              </a:lnSpc>
            </a:pPr>
            <a:r>
              <a:rPr lang="en-US" sz="2000" dirty="0"/>
              <a:t>There is a growing literature on the cross-country environment in policies 2 (e.g. “In the lunch” Schleicher, 2017). An economically and morally sensible conclusion is to improve policies 2 instead of bashing import competition or other forms of market competition.</a:t>
            </a:r>
            <a:endParaRPr lang="pl-PL" sz="2000" dirty="0"/>
          </a:p>
          <a:p>
            <a:pPr lvl="0" algn="just">
              <a:lnSpc>
                <a:spcPct val="100000"/>
              </a:lnSpc>
            </a:pPr>
            <a:r>
              <a:rPr lang="en-US" sz="2000" dirty="0"/>
              <a:t> If the institutional environment for individual adjustment to increased  import competition (and to competition in general) is weak, there is a growing pressure on the part of the losers to limit competition, rather than to improve policies 2. To what extent this pressure is translated into policies 1 depends on the details of the political situation and on the kind of individuals’ operating in politics. It appears to me that the recent protectionist tendencies in the US, present both among the Republicans and Democrats, are due to the fact that the people who perceive themselves as losers have had a strong presence in the swing states. The increased political importance of the losers is not so typical of other democratic countries. But, of course it is very unfortunate that such a situation has appeared in a country that is globally important and that used to be a global leader in external liberalization.</a:t>
            </a:r>
            <a:endParaRPr lang="pl-PL" sz="2000" dirty="0"/>
          </a:p>
          <a:p>
            <a:pPr>
              <a:lnSpc>
                <a:spcPct val="150000"/>
              </a:lnSpc>
            </a:pPr>
            <a:endParaRPr lang="pl-PL" sz="2000" dirty="0"/>
          </a:p>
        </p:txBody>
      </p:sp>
      <p:sp>
        <p:nvSpPr>
          <p:cNvPr id="4" name="Tytuł 1"/>
          <p:cNvSpPr txBox="1">
            <a:spLocks/>
          </p:cNvSpPr>
          <p:nvPr/>
        </p:nvSpPr>
        <p:spPr>
          <a:xfrm>
            <a:off x="1524000" y="-89638"/>
            <a:ext cx="7886700" cy="65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l-PL" sz="2700" dirty="0"/>
          </a:p>
        </p:txBody>
      </p:sp>
      <p:sp>
        <p:nvSpPr>
          <p:cNvPr id="5" name="Symbol zastępczy numeru slajdu 4"/>
          <p:cNvSpPr>
            <a:spLocks noGrp="1"/>
          </p:cNvSpPr>
          <p:nvPr>
            <p:ph type="sldNum" sz="quarter" idx="12"/>
          </p:nvPr>
        </p:nvSpPr>
        <p:spPr/>
        <p:txBody>
          <a:bodyPr/>
          <a:lstStyle/>
          <a:p>
            <a:fld id="{8D1FC8B6-41DB-4822-87E1-C13C2FDCA1CB}" type="slidenum">
              <a:rPr lang="pl-PL" smtClean="0"/>
              <a:pPr/>
              <a:t>21</a:t>
            </a:fld>
            <a:endParaRPr lang="pl-PL" dirty="0"/>
          </a:p>
        </p:txBody>
      </p:sp>
    </p:spTree>
    <p:extLst>
      <p:ext uri="{BB962C8B-B14F-4D97-AF65-F5344CB8AC3E}">
        <p14:creationId xmlns:p14="http://schemas.microsoft.com/office/powerpoint/2010/main" val="24043694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a:t>IV. Trade </a:t>
            </a:r>
            <a:r>
              <a:rPr lang="pl-PL" b="1" dirty="0" err="1"/>
              <a:t>Globalization</a:t>
            </a:r>
            <a:r>
              <a:rPr lang="pl-PL" b="1" dirty="0"/>
              <a:t/>
            </a:r>
            <a:br>
              <a:rPr lang="pl-PL" b="1" dirty="0"/>
            </a:br>
            <a:endParaRPr lang="pl-PL" b="1" dirty="0"/>
          </a:p>
        </p:txBody>
      </p:sp>
      <p:sp>
        <p:nvSpPr>
          <p:cNvPr id="3" name="Symbol zastępczy zawartości 2"/>
          <p:cNvSpPr>
            <a:spLocks noGrp="1"/>
          </p:cNvSpPr>
          <p:nvPr>
            <p:ph idx="1"/>
          </p:nvPr>
        </p:nvSpPr>
        <p:spPr/>
        <p:txBody>
          <a:bodyPr>
            <a:noAutofit/>
          </a:bodyPr>
          <a:lstStyle/>
          <a:p>
            <a:pPr marL="0" indent="0" algn="just">
              <a:lnSpc>
                <a:spcPct val="100000"/>
              </a:lnSpc>
              <a:buNone/>
            </a:pPr>
            <a:r>
              <a:rPr lang="en-US" sz="2000" dirty="0"/>
              <a:t>The relative role of import competition versus ICT-related technological change is subject to intensive empirical research (see, e.g. Parilla,2017.) Without going deeper into this literature I would like to note that job losses occur in the non-tradable sector, too, and, therefore, they cannot be ascribed to import competition, e.g. Uber, or automation of clerical functions. And much of the increased imports from less developed countries include intra-industry trade within the expanded global value chains, made possible by the ITC and IT technology, developed in the rich countries </a:t>
            </a:r>
            <a:br>
              <a:rPr lang="en-US" sz="2000" dirty="0"/>
            </a:br>
            <a:r>
              <a:rPr lang="en-US" sz="2000" dirty="0"/>
              <a:t>(Baldwin, 2016). Therefore, the increased import competition results from the interaction of the market reforms in the less developed countries, especially China, and modern technology from the rich countries. These developments, as I already mentioned, have provided enormous benefits to the poor people in the poorer part of the world (and to many people in the richer part of our globe). But in the west the popular discussions and the political debates focus on globalization’s “losers” and on the inequalities within the rich economies.</a:t>
            </a:r>
            <a:endParaRPr lang="pl-PL" sz="2000" dirty="0"/>
          </a:p>
        </p:txBody>
      </p:sp>
      <p:sp>
        <p:nvSpPr>
          <p:cNvPr id="4" name="Tytuł 1"/>
          <p:cNvSpPr txBox="1">
            <a:spLocks/>
          </p:cNvSpPr>
          <p:nvPr/>
        </p:nvSpPr>
        <p:spPr>
          <a:xfrm>
            <a:off x="1524000" y="-96388"/>
            <a:ext cx="7886700" cy="65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l-PL" sz="2700" dirty="0"/>
          </a:p>
        </p:txBody>
      </p:sp>
      <p:sp>
        <p:nvSpPr>
          <p:cNvPr id="5" name="Symbol zastępczy numeru slajdu 4"/>
          <p:cNvSpPr>
            <a:spLocks noGrp="1"/>
          </p:cNvSpPr>
          <p:nvPr>
            <p:ph type="sldNum" sz="quarter" idx="12"/>
          </p:nvPr>
        </p:nvSpPr>
        <p:spPr/>
        <p:txBody>
          <a:bodyPr/>
          <a:lstStyle/>
          <a:p>
            <a:fld id="{8D1FC8B6-41DB-4822-87E1-C13C2FDCA1CB}" type="slidenum">
              <a:rPr lang="pl-PL" smtClean="0"/>
              <a:pPr/>
              <a:t>22</a:t>
            </a:fld>
            <a:endParaRPr lang="pl-PL" dirty="0"/>
          </a:p>
        </p:txBody>
      </p:sp>
    </p:spTree>
    <p:extLst>
      <p:ext uri="{BB962C8B-B14F-4D97-AF65-F5344CB8AC3E}">
        <p14:creationId xmlns:p14="http://schemas.microsoft.com/office/powerpoint/2010/main" val="15408827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txBox="1">
            <a:spLocks/>
          </p:cNvSpPr>
          <p:nvPr/>
        </p:nvSpPr>
        <p:spPr>
          <a:xfrm>
            <a:off x="1524000" y="1"/>
            <a:ext cx="7886700" cy="5743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l-PL" sz="2700" dirty="0"/>
          </a:p>
        </p:txBody>
      </p:sp>
      <p:sp>
        <p:nvSpPr>
          <p:cNvPr id="2" name="Tytuł 1"/>
          <p:cNvSpPr>
            <a:spLocks noGrp="1"/>
          </p:cNvSpPr>
          <p:nvPr>
            <p:ph type="title"/>
          </p:nvPr>
        </p:nvSpPr>
        <p:spPr/>
        <p:txBody>
          <a:bodyPr/>
          <a:lstStyle/>
          <a:p>
            <a:r>
              <a:rPr lang="pl-PL" b="1" dirty="0" smtClean="0"/>
              <a:t>IV. Financial </a:t>
            </a:r>
            <a:r>
              <a:rPr lang="pl-PL" b="1" dirty="0" err="1" smtClean="0"/>
              <a:t>Globalization</a:t>
            </a:r>
            <a:endParaRPr lang="pl-PL" b="1" dirty="0"/>
          </a:p>
        </p:txBody>
      </p:sp>
      <p:sp>
        <p:nvSpPr>
          <p:cNvPr id="9" name="Symbol zastępczy zawartości 8"/>
          <p:cNvSpPr>
            <a:spLocks noGrp="1"/>
          </p:cNvSpPr>
          <p:nvPr>
            <p:ph idx="1"/>
          </p:nvPr>
        </p:nvSpPr>
        <p:spPr/>
        <p:txBody>
          <a:bodyPr>
            <a:noAutofit/>
          </a:bodyPr>
          <a:lstStyle/>
          <a:p>
            <a:pPr algn="just">
              <a:lnSpc>
                <a:spcPct val="100000"/>
              </a:lnSpc>
            </a:pPr>
            <a:r>
              <a:rPr lang="en-US" sz="2000" dirty="0"/>
              <a:t>The number of fallacies in the discussion of financial globalization exceeds that regarding trade globalization, even though there are some common elements; especially: a) blaming both globalizations for the negative outcomes, which are caused, in fact, by wrong policies, and b) disregarding the benefits from good globalization policies, i.e. those that allow for external liberalization and the individuals’’ adjustment to new opportunities and threats.</a:t>
            </a:r>
            <a:endParaRPr lang="pl-PL" sz="2000" dirty="0"/>
          </a:p>
          <a:p>
            <a:pPr algn="just">
              <a:lnSpc>
                <a:spcPct val="100000"/>
              </a:lnSpc>
            </a:pPr>
            <a:r>
              <a:rPr lang="en-US" sz="2000" dirty="0"/>
              <a:t>Financial globalization is often associated with the financial crises which, in turn, are blamed on market capitalism, and especially on its financial sector. However, the deepest crises occur in the non-market regimes, which, by necessity, display a heavy concentration of political power (socialism). The reasons for this are clear: rulers without external constraints can launch and implement disastrous policies. </a:t>
            </a:r>
            <a:endParaRPr lang="pl-PL" sz="2000" dirty="0"/>
          </a:p>
          <a:p>
            <a:pPr algn="just">
              <a:lnSpc>
                <a:spcPct val="100000"/>
              </a:lnSpc>
            </a:pPr>
            <a:endParaRPr lang="pl-PL" sz="2000" dirty="0"/>
          </a:p>
        </p:txBody>
      </p:sp>
      <p:sp>
        <p:nvSpPr>
          <p:cNvPr id="4" name="Symbol zastępczy numeru slajdu 3"/>
          <p:cNvSpPr>
            <a:spLocks noGrp="1"/>
          </p:cNvSpPr>
          <p:nvPr>
            <p:ph type="sldNum" sz="quarter" idx="12"/>
          </p:nvPr>
        </p:nvSpPr>
        <p:spPr/>
        <p:txBody>
          <a:bodyPr/>
          <a:lstStyle/>
          <a:p>
            <a:fld id="{8D1FC8B6-41DB-4822-87E1-C13C2FDCA1CB}" type="slidenum">
              <a:rPr lang="pl-PL" smtClean="0"/>
              <a:pPr/>
              <a:t>23</a:t>
            </a:fld>
            <a:endParaRPr lang="pl-PL" dirty="0"/>
          </a:p>
        </p:txBody>
      </p:sp>
    </p:spTree>
    <p:extLst>
      <p:ext uri="{BB962C8B-B14F-4D97-AF65-F5344CB8AC3E}">
        <p14:creationId xmlns:p14="http://schemas.microsoft.com/office/powerpoint/2010/main" val="3250550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a:spLocks noChangeArrowheads="1"/>
          </p:cNvSpPr>
          <p:nvPr/>
        </p:nvSpPr>
        <p:spPr bwMode="auto">
          <a:xfrm>
            <a:off x="1524001" y="890202"/>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12" name="Tytuł 1"/>
          <p:cNvSpPr txBox="1">
            <a:spLocks/>
          </p:cNvSpPr>
          <p:nvPr/>
        </p:nvSpPr>
        <p:spPr>
          <a:xfrm>
            <a:off x="2921625" y="1629966"/>
            <a:ext cx="6172200" cy="85725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pl-PL" sz="2400" b="1"/>
              <a:t>Great Leap Forward: China 1958-1962</a:t>
            </a:r>
            <a:endParaRPr lang="en-GB" altLang="pl-PL" sz="2400" b="1" dirty="0"/>
          </a:p>
        </p:txBody>
      </p:sp>
      <p:pic>
        <p:nvPicPr>
          <p:cNvPr id="1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7129" y="2524126"/>
            <a:ext cx="2508647" cy="20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2969" y="2469356"/>
            <a:ext cx="2526506" cy="2120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Tabela 14"/>
          <p:cNvGraphicFramePr>
            <a:graphicFrameLocks noGrp="1"/>
          </p:cNvGraphicFramePr>
          <p:nvPr>
            <p:extLst>
              <p:ext uri="{D42A27DB-BD31-4B8C-83A1-F6EECF244321}">
                <p14:modId xmlns:p14="http://schemas.microsoft.com/office/powerpoint/2010/main" val="924473296"/>
              </p:ext>
            </p:extLst>
          </p:nvPr>
        </p:nvGraphicFramePr>
        <p:xfrm>
          <a:off x="1662568" y="4824414"/>
          <a:ext cx="8667302" cy="755828"/>
        </p:xfrm>
        <a:graphic>
          <a:graphicData uri="http://schemas.openxmlformats.org/drawingml/2006/table">
            <a:tbl>
              <a:tblPr/>
              <a:tblGrid>
                <a:gridCol w="982581">
                  <a:extLst>
                    <a:ext uri="{9D8B030D-6E8A-4147-A177-3AD203B41FA5}">
                      <a16:colId xmlns:a16="http://schemas.microsoft.com/office/drawing/2014/main" val="20000"/>
                    </a:ext>
                  </a:extLst>
                </a:gridCol>
                <a:gridCol w="491293">
                  <a:extLst>
                    <a:ext uri="{9D8B030D-6E8A-4147-A177-3AD203B41FA5}">
                      <a16:colId xmlns:a16="http://schemas.microsoft.com/office/drawing/2014/main" val="20001"/>
                    </a:ext>
                  </a:extLst>
                </a:gridCol>
                <a:gridCol w="491293">
                  <a:extLst>
                    <a:ext uri="{9D8B030D-6E8A-4147-A177-3AD203B41FA5}">
                      <a16:colId xmlns:a16="http://schemas.microsoft.com/office/drawing/2014/main" val="20002"/>
                    </a:ext>
                  </a:extLst>
                </a:gridCol>
                <a:gridCol w="491293">
                  <a:extLst>
                    <a:ext uri="{9D8B030D-6E8A-4147-A177-3AD203B41FA5}">
                      <a16:colId xmlns:a16="http://schemas.microsoft.com/office/drawing/2014/main" val="20003"/>
                    </a:ext>
                  </a:extLst>
                </a:gridCol>
                <a:gridCol w="561477">
                  <a:extLst>
                    <a:ext uri="{9D8B030D-6E8A-4147-A177-3AD203B41FA5}">
                      <a16:colId xmlns:a16="http://schemas.microsoft.com/office/drawing/2014/main" val="20004"/>
                    </a:ext>
                  </a:extLst>
                </a:gridCol>
                <a:gridCol w="491293">
                  <a:extLst>
                    <a:ext uri="{9D8B030D-6E8A-4147-A177-3AD203B41FA5}">
                      <a16:colId xmlns:a16="http://schemas.microsoft.com/office/drawing/2014/main" val="20005"/>
                    </a:ext>
                  </a:extLst>
                </a:gridCol>
                <a:gridCol w="491293">
                  <a:extLst>
                    <a:ext uri="{9D8B030D-6E8A-4147-A177-3AD203B41FA5}">
                      <a16:colId xmlns:a16="http://schemas.microsoft.com/office/drawing/2014/main" val="20006"/>
                    </a:ext>
                  </a:extLst>
                </a:gridCol>
                <a:gridCol w="491293">
                  <a:extLst>
                    <a:ext uri="{9D8B030D-6E8A-4147-A177-3AD203B41FA5}">
                      <a16:colId xmlns:a16="http://schemas.microsoft.com/office/drawing/2014/main" val="20007"/>
                    </a:ext>
                  </a:extLst>
                </a:gridCol>
                <a:gridCol w="451589">
                  <a:extLst>
                    <a:ext uri="{9D8B030D-6E8A-4147-A177-3AD203B41FA5}">
                      <a16:colId xmlns:a16="http://schemas.microsoft.com/office/drawing/2014/main" val="20008"/>
                    </a:ext>
                  </a:extLst>
                </a:gridCol>
                <a:gridCol w="523192">
                  <a:extLst>
                    <a:ext uri="{9D8B030D-6E8A-4147-A177-3AD203B41FA5}">
                      <a16:colId xmlns:a16="http://schemas.microsoft.com/office/drawing/2014/main" val="20009"/>
                    </a:ext>
                  </a:extLst>
                </a:gridCol>
                <a:gridCol w="523192">
                  <a:extLst>
                    <a:ext uri="{9D8B030D-6E8A-4147-A177-3AD203B41FA5}">
                      <a16:colId xmlns:a16="http://schemas.microsoft.com/office/drawing/2014/main" val="20010"/>
                    </a:ext>
                  </a:extLst>
                </a:gridCol>
                <a:gridCol w="584745">
                  <a:extLst>
                    <a:ext uri="{9D8B030D-6E8A-4147-A177-3AD203B41FA5}">
                      <a16:colId xmlns:a16="http://schemas.microsoft.com/office/drawing/2014/main" val="20011"/>
                    </a:ext>
                  </a:extLst>
                </a:gridCol>
                <a:gridCol w="523192">
                  <a:extLst>
                    <a:ext uri="{9D8B030D-6E8A-4147-A177-3AD203B41FA5}">
                      <a16:colId xmlns:a16="http://schemas.microsoft.com/office/drawing/2014/main" val="20012"/>
                    </a:ext>
                  </a:extLst>
                </a:gridCol>
                <a:gridCol w="523192">
                  <a:extLst>
                    <a:ext uri="{9D8B030D-6E8A-4147-A177-3AD203B41FA5}">
                      <a16:colId xmlns:a16="http://schemas.microsoft.com/office/drawing/2014/main" val="20013"/>
                    </a:ext>
                  </a:extLst>
                </a:gridCol>
                <a:gridCol w="523192">
                  <a:extLst>
                    <a:ext uri="{9D8B030D-6E8A-4147-A177-3AD203B41FA5}">
                      <a16:colId xmlns:a16="http://schemas.microsoft.com/office/drawing/2014/main" val="20014"/>
                    </a:ext>
                  </a:extLst>
                </a:gridCol>
                <a:gridCol w="523192">
                  <a:extLst>
                    <a:ext uri="{9D8B030D-6E8A-4147-A177-3AD203B41FA5}">
                      <a16:colId xmlns:a16="http://schemas.microsoft.com/office/drawing/2014/main" val="20015"/>
                    </a:ext>
                  </a:extLst>
                </a:gridCol>
              </a:tblGrid>
              <a:tr h="188886">
                <a:tc gridSpan="2">
                  <a:txBody>
                    <a:bodyPr/>
                    <a:lstStyle/>
                    <a:p>
                      <a:pPr algn="l" fontAlgn="b"/>
                      <a:r>
                        <a:rPr lang="en-AU" sz="1200" b="1" i="0" u="none" strike="noStrike" noProof="0" dirty="0">
                          <a:solidFill>
                            <a:schemeClr val="accent1">
                              <a:lumMod val="50000"/>
                            </a:schemeClr>
                          </a:solidFill>
                          <a:latin typeface="+mj-lt"/>
                        </a:rPr>
                        <a:t>Growth rates</a:t>
                      </a:r>
                    </a:p>
                  </a:txBody>
                  <a:tcPr marL="6080" marR="6080" marT="6077" marB="0" anchor="b">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a:txBody>
                    <a:bodyPr/>
                    <a:lstStyle/>
                    <a:p>
                      <a:pPr algn="l" fontAlgn="b"/>
                      <a:endParaRPr lang="en-AU" sz="1200" b="0" i="0" u="none" strike="noStrike" noProof="0" dirty="0">
                        <a:solidFill>
                          <a:schemeClr val="accent1">
                            <a:lumMod val="50000"/>
                          </a:schemeClr>
                        </a:solidFill>
                        <a:latin typeface="+mj-lt"/>
                      </a:endParaRP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AU" sz="1200" b="0" i="0" u="none" strike="noStrike" noProof="0" dirty="0">
                        <a:solidFill>
                          <a:schemeClr val="accent1">
                            <a:lumMod val="50000"/>
                          </a:schemeClr>
                        </a:solidFill>
                        <a:latin typeface="+mj-lt"/>
                      </a:endParaRP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AU" sz="1200" b="0" i="0" u="none" strike="noStrike" noProof="0" dirty="0">
                        <a:solidFill>
                          <a:schemeClr val="accent1">
                            <a:lumMod val="50000"/>
                          </a:schemeClr>
                        </a:solidFill>
                        <a:latin typeface="+mj-lt"/>
                      </a:endParaRP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AU" sz="1200" b="0" i="0" u="none" strike="noStrike" noProof="0" dirty="0">
                        <a:solidFill>
                          <a:schemeClr val="accent1">
                            <a:lumMod val="50000"/>
                          </a:schemeClr>
                        </a:solidFill>
                        <a:latin typeface="+mj-lt"/>
                      </a:endParaRP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AU" sz="1200" b="0" i="0" u="none" strike="noStrike" noProof="0" dirty="0">
                        <a:solidFill>
                          <a:schemeClr val="accent1">
                            <a:lumMod val="50000"/>
                          </a:schemeClr>
                        </a:solidFill>
                        <a:latin typeface="+mj-lt"/>
                      </a:endParaRP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AU" sz="1200" b="0" i="0" u="none" strike="noStrike" noProof="0" dirty="0">
                        <a:solidFill>
                          <a:schemeClr val="accent1">
                            <a:lumMod val="50000"/>
                          </a:schemeClr>
                        </a:solidFill>
                        <a:latin typeface="+mj-lt"/>
                      </a:endParaRPr>
                    </a:p>
                  </a:txBody>
                  <a:tcPr marL="6080" marR="6080" marT="6077"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gridSpan="5">
                  <a:txBody>
                    <a:bodyPr/>
                    <a:lstStyle/>
                    <a:p>
                      <a:pPr algn="ctr" fontAlgn="b"/>
                      <a:r>
                        <a:rPr lang="en-AU" sz="1200" b="0" i="0" u="none" strike="noStrike" noProof="0" dirty="0">
                          <a:solidFill>
                            <a:schemeClr val="accent1">
                              <a:lumMod val="50000"/>
                            </a:schemeClr>
                          </a:solidFill>
                          <a:latin typeface="+mj-lt"/>
                        </a:rPr>
                        <a:t>Great</a:t>
                      </a:r>
                      <a:r>
                        <a:rPr lang="en-AU" sz="1200" b="0" i="0" u="none" strike="noStrike" baseline="0" noProof="0" dirty="0">
                          <a:solidFill>
                            <a:schemeClr val="accent1">
                              <a:lumMod val="50000"/>
                            </a:schemeClr>
                          </a:solidFill>
                          <a:latin typeface="+mj-lt"/>
                        </a:rPr>
                        <a:t> Leap Forward</a:t>
                      </a:r>
                      <a:endParaRPr lang="en-AU" sz="1200" b="0" i="0" u="none" strike="noStrike" noProof="0" dirty="0">
                        <a:solidFill>
                          <a:schemeClr val="accent1">
                            <a:lumMod val="50000"/>
                          </a:schemeClr>
                        </a:solidFill>
                        <a:latin typeface="+mj-lt"/>
                      </a:endParaRPr>
                    </a:p>
                  </a:txBody>
                  <a:tcPr marL="6080" marR="6080" marT="607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pPr algn="l" fontAlgn="b"/>
                      <a:endParaRPr lang="pl-PL" sz="1600" b="0" i="0" u="none" strike="noStrike" dirty="0">
                        <a:latin typeface="+mj-lt"/>
                      </a:endParaRPr>
                    </a:p>
                  </a:txBody>
                  <a:tcPr marL="8106" marR="8106" marT="8106" marB="0" anchor="b">
                    <a:lnL>
                      <a:noFill/>
                    </a:lnL>
                    <a:lnR>
                      <a:noFill/>
                    </a:lnR>
                    <a:lnT>
                      <a:noFill/>
                    </a:lnT>
                    <a:lnB>
                      <a:noFill/>
                    </a:lnB>
                  </a:tcPr>
                </a:tc>
                <a:tc hMerge="1">
                  <a:txBody>
                    <a:bodyPr/>
                    <a:lstStyle/>
                    <a:p>
                      <a:pPr algn="l" fontAlgn="b"/>
                      <a:endParaRPr lang="pl-PL" sz="1600" b="0" i="0" u="none" strike="noStrike" dirty="0">
                        <a:latin typeface="+mj-lt"/>
                      </a:endParaRPr>
                    </a:p>
                  </a:txBody>
                  <a:tcPr marL="8106" marR="8106" marT="8106" marB="0" anchor="b">
                    <a:lnL>
                      <a:noFill/>
                    </a:lnL>
                    <a:lnR>
                      <a:noFill/>
                    </a:lnR>
                    <a:lnT>
                      <a:noFill/>
                    </a:lnT>
                    <a:lnB>
                      <a:noFill/>
                    </a:lnB>
                  </a:tcPr>
                </a:tc>
                <a:tc hMerge="1">
                  <a:txBody>
                    <a:bodyPr/>
                    <a:lstStyle/>
                    <a:p>
                      <a:pPr algn="l" fontAlgn="b"/>
                      <a:endParaRPr lang="pl-PL" sz="1600" b="0" i="0" u="none" strike="noStrike" dirty="0">
                        <a:latin typeface="+mj-lt"/>
                      </a:endParaRPr>
                    </a:p>
                  </a:txBody>
                  <a:tcPr marL="8106" marR="8106" marT="8106" marB="0" anchor="b">
                    <a:lnL>
                      <a:noFill/>
                    </a:lnL>
                    <a:lnR>
                      <a:noFill/>
                    </a:lnR>
                    <a:lnT>
                      <a:noFill/>
                    </a:lnT>
                    <a:lnB>
                      <a:noFill/>
                    </a:lnB>
                  </a:tcPr>
                </a:tc>
                <a:tc hMerge="1">
                  <a:txBody>
                    <a:bodyPr/>
                    <a:lstStyle/>
                    <a:p>
                      <a:pPr algn="l" fontAlgn="b"/>
                      <a:endParaRPr lang="pl-PL" sz="1600" b="0" i="0" u="none" strike="noStrike" dirty="0">
                        <a:latin typeface="+mj-lt"/>
                      </a:endParaRPr>
                    </a:p>
                  </a:txBody>
                  <a:tcPr marL="8106" marR="8106" marT="8106"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AU" sz="1200" b="0" i="0" u="none" strike="noStrike" noProof="0" dirty="0">
                        <a:solidFill>
                          <a:schemeClr val="accent1">
                            <a:lumMod val="50000"/>
                          </a:schemeClr>
                        </a:solidFill>
                        <a:latin typeface="+mj-lt"/>
                      </a:endParaRPr>
                    </a:p>
                  </a:txBody>
                  <a:tcPr marL="6080" marR="6080" marT="6077" marB="0" anchor="b">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endParaRPr lang="en-AU" sz="1200" b="0" i="0" u="none" strike="noStrike" noProof="0" dirty="0">
                        <a:solidFill>
                          <a:schemeClr val="accent1">
                            <a:lumMod val="50000"/>
                          </a:schemeClr>
                        </a:solidFill>
                        <a:latin typeface="+mj-lt"/>
                      </a:endParaRP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AU" sz="1200" b="0" i="0" u="none" strike="noStrike" noProof="0" dirty="0">
                        <a:solidFill>
                          <a:schemeClr val="accent1">
                            <a:lumMod val="50000"/>
                          </a:schemeClr>
                        </a:solidFill>
                        <a:latin typeface="+mj-lt"/>
                      </a:endParaRPr>
                    </a:p>
                  </a:txBody>
                  <a:tcPr marL="6080" marR="6080" marT="607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66097">
                <a:tc>
                  <a:txBody>
                    <a:bodyPr/>
                    <a:lstStyle/>
                    <a:p>
                      <a:pPr algn="l" fontAlgn="b"/>
                      <a:r>
                        <a:rPr lang="en-AU" sz="1200" b="0" i="0" u="none" strike="noStrike" noProof="0" dirty="0">
                          <a:solidFill>
                            <a:schemeClr val="accent1">
                              <a:lumMod val="50000"/>
                            </a:schemeClr>
                          </a:solidFill>
                          <a:latin typeface="+mj-lt"/>
                        </a:rPr>
                        <a:t> </a:t>
                      </a:r>
                    </a:p>
                  </a:txBody>
                  <a:tcPr marL="6080" marR="6080" marT="6077"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1951</a:t>
                      </a:r>
                    </a:p>
                  </a:txBody>
                  <a:tcPr marL="6080" marR="6080" marT="6077"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1952</a:t>
                      </a:r>
                    </a:p>
                  </a:txBody>
                  <a:tcPr marL="6080" marR="6080" marT="6077"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1953</a:t>
                      </a:r>
                    </a:p>
                  </a:txBody>
                  <a:tcPr marL="6080" marR="6080" marT="6077"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1954</a:t>
                      </a:r>
                    </a:p>
                  </a:txBody>
                  <a:tcPr marL="6080" marR="6080" marT="6077"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1955</a:t>
                      </a:r>
                    </a:p>
                  </a:txBody>
                  <a:tcPr marL="6080" marR="6080" marT="6077"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1956</a:t>
                      </a:r>
                    </a:p>
                  </a:txBody>
                  <a:tcPr marL="6080" marR="6080" marT="6077"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1957</a:t>
                      </a:r>
                    </a:p>
                  </a:txBody>
                  <a:tcPr marL="6080" marR="6080" marT="6077"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1958</a:t>
                      </a:r>
                    </a:p>
                  </a:txBody>
                  <a:tcPr marL="6080" marR="6080" marT="607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1959</a:t>
                      </a:r>
                    </a:p>
                  </a:txBody>
                  <a:tcPr marL="6080" marR="6080" marT="6077"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1960</a:t>
                      </a:r>
                    </a:p>
                  </a:txBody>
                  <a:tcPr marL="6080" marR="6080" marT="6077"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1961</a:t>
                      </a:r>
                    </a:p>
                  </a:txBody>
                  <a:tcPr marL="6080" marR="6080" marT="6077"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1962</a:t>
                      </a:r>
                    </a:p>
                  </a:txBody>
                  <a:tcPr marL="6080" marR="6080" marT="6077"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1963</a:t>
                      </a:r>
                    </a:p>
                  </a:txBody>
                  <a:tcPr marL="6080" marR="6080" marT="6077" marB="0" anchor="b">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1964</a:t>
                      </a:r>
                    </a:p>
                  </a:txBody>
                  <a:tcPr marL="6080" marR="6080" marT="6077"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1965</a:t>
                      </a:r>
                    </a:p>
                  </a:txBody>
                  <a:tcPr marL="6080" marR="6080" marT="6077"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66097">
                <a:tc>
                  <a:txBody>
                    <a:bodyPr/>
                    <a:lstStyle/>
                    <a:p>
                      <a:pPr algn="l" fontAlgn="b"/>
                      <a:r>
                        <a:rPr lang="en-AU" sz="1200" b="0" i="0" u="none" strike="noStrike" noProof="0" dirty="0">
                          <a:solidFill>
                            <a:schemeClr val="accent1">
                              <a:lumMod val="50000"/>
                            </a:schemeClr>
                          </a:solidFill>
                          <a:latin typeface="+mj-lt"/>
                        </a:rPr>
                        <a:t>GDP</a:t>
                      </a:r>
                    </a:p>
                  </a:txBody>
                  <a:tcPr marL="6080" marR="6080" marT="607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9,6%</a:t>
                      </a:r>
                    </a:p>
                  </a:txBody>
                  <a:tcPr marL="6080" marR="6080" marT="607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9,5%</a:t>
                      </a:r>
                    </a:p>
                  </a:txBody>
                  <a:tcPr marL="6080" marR="6080" marT="607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2,7%</a:t>
                      </a:r>
                    </a:p>
                  </a:txBody>
                  <a:tcPr marL="6080" marR="6080" marT="607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0,9%</a:t>
                      </a:r>
                    </a:p>
                  </a:txBody>
                  <a:tcPr marL="6080" marR="6080" marT="607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3,5%</a:t>
                      </a:r>
                    </a:p>
                  </a:txBody>
                  <a:tcPr marL="6080" marR="6080" marT="607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6,9%</a:t>
                      </a:r>
                    </a:p>
                  </a:txBody>
                  <a:tcPr marL="6080" marR="6080" marT="607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3,2%</a:t>
                      </a:r>
                    </a:p>
                  </a:txBody>
                  <a:tcPr marL="6080" marR="6080" marT="6077"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8,6%</a:t>
                      </a:r>
                    </a:p>
                  </a:txBody>
                  <a:tcPr marL="6080" marR="6080" marT="6077" marB="0" anchor="b">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rgbClr val="FF0000"/>
                          </a:solidFill>
                          <a:latin typeface="+mj-lt"/>
                        </a:rPr>
                        <a:t>-0,6%</a:t>
                      </a:r>
                    </a:p>
                  </a:txBody>
                  <a:tcPr marL="6080" marR="6080" marT="607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rgbClr val="FF0000"/>
                          </a:solidFill>
                          <a:latin typeface="+mj-lt"/>
                        </a:rPr>
                        <a:t>-3,5%</a:t>
                      </a:r>
                    </a:p>
                  </a:txBody>
                  <a:tcPr marL="6080" marR="6080" marT="607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rgbClr val="FF0000"/>
                          </a:solidFill>
                          <a:latin typeface="+mj-lt"/>
                        </a:rPr>
                        <a:t>-16,5%</a:t>
                      </a:r>
                    </a:p>
                  </a:txBody>
                  <a:tcPr marL="6080" marR="6080" marT="607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rgbClr val="FF0000"/>
                          </a:solidFill>
                          <a:latin typeface="+mj-lt"/>
                        </a:rPr>
                        <a:t>-0,4%</a:t>
                      </a:r>
                    </a:p>
                  </a:txBody>
                  <a:tcPr marL="6080" marR="6080" marT="6077"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rgbClr val="FF0000"/>
                          </a:solidFill>
                          <a:latin typeface="+mj-lt"/>
                        </a:rPr>
                        <a:t>7,2%</a:t>
                      </a:r>
                    </a:p>
                  </a:txBody>
                  <a:tcPr marL="6080" marR="6080" marT="6077" marB="0" anchor="b">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9,2%</a:t>
                      </a:r>
                    </a:p>
                  </a:txBody>
                  <a:tcPr marL="6080" marR="6080" marT="607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8,8%</a:t>
                      </a:r>
                    </a:p>
                  </a:txBody>
                  <a:tcPr marL="6080" marR="6080" marT="6077"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66097">
                <a:tc>
                  <a:txBody>
                    <a:bodyPr/>
                    <a:lstStyle/>
                    <a:p>
                      <a:pPr algn="l" fontAlgn="b"/>
                      <a:r>
                        <a:rPr lang="en-AU" sz="1200" b="0" i="0" u="none" strike="noStrike" noProof="0" dirty="0">
                          <a:solidFill>
                            <a:schemeClr val="accent1">
                              <a:lumMod val="50000"/>
                            </a:schemeClr>
                          </a:solidFill>
                          <a:latin typeface="+mj-lt"/>
                        </a:rPr>
                        <a:t>Population</a:t>
                      </a: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2,0%</a:t>
                      </a: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2,1%</a:t>
                      </a: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2,2%</a:t>
                      </a: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2,4%</a:t>
                      </a: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2,2%</a:t>
                      </a: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2,1%</a:t>
                      </a: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2,6%</a:t>
                      </a:r>
                    </a:p>
                  </a:txBody>
                  <a:tcPr marL="6080" marR="6080" marT="6077"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2,5%</a:t>
                      </a:r>
                    </a:p>
                  </a:txBody>
                  <a:tcPr marL="6080" marR="6080" marT="6077" marB="0" anchor="b">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2,0%</a:t>
                      </a: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0,2%</a:t>
                      </a: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rgbClr val="FF0000"/>
                          </a:solidFill>
                          <a:latin typeface="+mj-lt"/>
                        </a:rPr>
                        <a:t>-1,0%</a:t>
                      </a: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0,8%</a:t>
                      </a:r>
                    </a:p>
                  </a:txBody>
                  <a:tcPr marL="6080" marR="6080" marT="6077"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2,5%</a:t>
                      </a:r>
                    </a:p>
                  </a:txBody>
                  <a:tcPr marL="6080" marR="6080" marT="6077" marB="0" anchor="b">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2,3%</a:t>
                      </a:r>
                    </a:p>
                  </a:txBody>
                  <a:tcPr marL="6080" marR="6080" marT="6077" marB="0" anchor="b">
                    <a:lnL>
                      <a:noFill/>
                    </a:lnL>
                    <a:lnR>
                      <a:noFill/>
                    </a:lnR>
                    <a:lnT>
                      <a:noFill/>
                    </a:lnT>
                    <a:lnB>
                      <a:noFill/>
                    </a:lnB>
                    <a:lnTlToBr w="12700" cmpd="sng">
                      <a:noFill/>
                      <a:prstDash val="solid"/>
                    </a:lnTlToBr>
                    <a:lnBlToTr w="12700" cmpd="sng">
                      <a:noFill/>
                      <a:prstDash val="solid"/>
                    </a:lnBlToTr>
                  </a:tcPr>
                </a:tc>
                <a:tc>
                  <a:txBody>
                    <a:bodyPr/>
                    <a:lstStyle/>
                    <a:p>
                      <a:pPr algn="r" fontAlgn="b"/>
                      <a:r>
                        <a:rPr lang="en-AU" sz="1200" b="0" i="0" u="none" strike="noStrike" noProof="0" dirty="0">
                          <a:solidFill>
                            <a:schemeClr val="accent1">
                              <a:lumMod val="50000"/>
                            </a:schemeClr>
                          </a:solidFill>
                          <a:latin typeface="+mj-lt"/>
                        </a:rPr>
                        <a:t>2,4%</a:t>
                      </a:r>
                    </a:p>
                  </a:txBody>
                  <a:tcPr marL="6080" marR="6080" marT="6077"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16" name="pole tekstowe 5"/>
          <p:cNvSpPr txBox="1">
            <a:spLocks noChangeArrowheads="1"/>
          </p:cNvSpPr>
          <p:nvPr/>
        </p:nvSpPr>
        <p:spPr bwMode="auto">
          <a:xfrm>
            <a:off x="0" y="6606059"/>
            <a:ext cx="65353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pl-PL" sz="1200" dirty="0">
                <a:solidFill>
                  <a:schemeClr val="accent1">
                    <a:lumMod val="50000"/>
                  </a:schemeClr>
                </a:solidFill>
                <a:latin typeface="Calibri" panose="020F0502020204030204" pitchFamily="34" charset="0"/>
              </a:rPr>
              <a:t>Source: </a:t>
            </a:r>
            <a:r>
              <a:rPr lang="pl-PL" altLang="pl-PL" sz="1200" dirty="0" err="1">
                <a:solidFill>
                  <a:schemeClr val="accent1">
                    <a:lumMod val="50000"/>
                  </a:schemeClr>
                </a:solidFill>
                <a:latin typeface="Calibri" panose="020F0502020204030204" pitchFamily="34" charset="0"/>
              </a:rPr>
              <a:t>Maddison</a:t>
            </a:r>
            <a:r>
              <a:rPr lang="pl-PL" altLang="pl-PL" sz="1200" dirty="0">
                <a:solidFill>
                  <a:schemeClr val="accent1">
                    <a:lumMod val="50000"/>
                  </a:schemeClr>
                </a:solidFill>
                <a:latin typeface="Calibri" panose="020F0502020204030204" pitchFamily="34" charset="0"/>
              </a:rPr>
              <a:t>, </a:t>
            </a:r>
            <a:r>
              <a:rPr lang="en-US" altLang="pl-PL" sz="1200" dirty="0">
                <a:solidFill>
                  <a:schemeClr val="accent1">
                    <a:lumMod val="50000"/>
                  </a:schemeClr>
                </a:solidFill>
                <a:latin typeface="Calibri" panose="020F0502020204030204" pitchFamily="34" charset="0"/>
              </a:rPr>
              <a:t>Statistics on World Population, GDP and Per Capita GDP, 1-200</a:t>
            </a:r>
            <a:r>
              <a:rPr lang="pl-PL" altLang="pl-PL" sz="1200" dirty="0">
                <a:solidFill>
                  <a:schemeClr val="accent1">
                    <a:lumMod val="50000"/>
                  </a:schemeClr>
                </a:solidFill>
                <a:latin typeface="Calibri" panose="020F0502020204030204" pitchFamily="34" charset="0"/>
              </a:rPr>
              <a:t>6</a:t>
            </a:r>
            <a:r>
              <a:rPr lang="en-US" altLang="pl-PL" sz="1200" dirty="0">
                <a:solidFill>
                  <a:schemeClr val="accent1">
                    <a:lumMod val="50000"/>
                  </a:schemeClr>
                </a:solidFill>
                <a:latin typeface="Calibri" panose="020F0502020204030204" pitchFamily="34" charset="0"/>
              </a:rPr>
              <a:t>AD</a:t>
            </a:r>
          </a:p>
        </p:txBody>
      </p:sp>
      <p:sp>
        <p:nvSpPr>
          <p:cNvPr id="10" name="Tytuł 1"/>
          <p:cNvSpPr txBox="1">
            <a:spLocks/>
          </p:cNvSpPr>
          <p:nvPr/>
        </p:nvSpPr>
        <p:spPr>
          <a:xfrm>
            <a:off x="1524000" y="1"/>
            <a:ext cx="7886700" cy="5743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l-PL" sz="2700" dirty="0"/>
          </a:p>
        </p:txBody>
      </p:sp>
      <p:sp>
        <p:nvSpPr>
          <p:cNvPr id="2" name="pole tekstowe 1"/>
          <p:cNvSpPr txBox="1"/>
          <p:nvPr/>
        </p:nvSpPr>
        <p:spPr>
          <a:xfrm>
            <a:off x="838200" y="1044240"/>
            <a:ext cx="9969139" cy="707886"/>
          </a:xfrm>
          <a:prstGeom prst="rect">
            <a:avLst/>
          </a:prstGeom>
          <a:noFill/>
        </p:spPr>
        <p:txBody>
          <a:bodyPr wrap="none" rtlCol="0">
            <a:spAutoFit/>
          </a:bodyPr>
          <a:lstStyle/>
          <a:p>
            <a:r>
              <a:rPr lang="pl-PL" sz="2000" dirty="0">
                <a:solidFill>
                  <a:schemeClr val="accent1">
                    <a:lumMod val="50000"/>
                  </a:schemeClr>
                </a:solidFill>
                <a:latin typeface="+mj-lt"/>
              </a:rPr>
              <a:t>Diagram 6: </a:t>
            </a:r>
            <a:r>
              <a:rPr lang="en-US" sz="2000" dirty="0">
                <a:solidFill>
                  <a:schemeClr val="accent1">
                    <a:lumMod val="50000"/>
                  </a:schemeClr>
                </a:solidFill>
                <a:latin typeface="+mj-lt"/>
              </a:rPr>
              <a:t>Socialism  - political power, fused with the economic power,  is unlimited and almost</a:t>
            </a:r>
            <a:r>
              <a:rPr lang="pl-PL" sz="2000" dirty="0">
                <a:solidFill>
                  <a:schemeClr val="accent1">
                    <a:lumMod val="50000"/>
                  </a:schemeClr>
                </a:solidFill>
                <a:latin typeface="+mj-lt"/>
              </a:rPr>
              <a:t/>
            </a:r>
            <a:br>
              <a:rPr lang="pl-PL" sz="2000" dirty="0">
                <a:solidFill>
                  <a:schemeClr val="accent1">
                    <a:lumMod val="50000"/>
                  </a:schemeClr>
                </a:solidFill>
                <a:latin typeface="+mj-lt"/>
              </a:rPr>
            </a:br>
            <a:r>
              <a:rPr lang="en-US" sz="2000" dirty="0">
                <a:solidFill>
                  <a:schemeClr val="accent1">
                    <a:lumMod val="50000"/>
                  </a:schemeClr>
                </a:solidFill>
                <a:latin typeface="+mj-lt"/>
              </a:rPr>
              <a:t>totally crowds out legal markets, e.g.:</a:t>
            </a:r>
            <a:endParaRPr lang="pl-PL" sz="2000" dirty="0">
              <a:solidFill>
                <a:schemeClr val="accent1">
                  <a:lumMod val="50000"/>
                </a:schemeClr>
              </a:solidFill>
              <a:latin typeface="+mj-lt"/>
            </a:endParaRPr>
          </a:p>
        </p:txBody>
      </p:sp>
      <p:sp>
        <p:nvSpPr>
          <p:cNvPr id="3" name="Tytuł 2"/>
          <p:cNvSpPr>
            <a:spLocks noGrp="1"/>
          </p:cNvSpPr>
          <p:nvPr>
            <p:ph type="title"/>
          </p:nvPr>
        </p:nvSpPr>
        <p:spPr/>
        <p:txBody>
          <a:bodyPr>
            <a:noAutofit/>
          </a:bodyPr>
          <a:lstStyle/>
          <a:p>
            <a:r>
              <a:rPr lang="pl-PL" b="1" dirty="0"/>
              <a:t>IV. Financial </a:t>
            </a:r>
            <a:r>
              <a:rPr lang="pl-PL" b="1" dirty="0" err="1"/>
              <a:t>Globalization</a:t>
            </a:r>
            <a:r>
              <a:rPr lang="pl-PL" b="1" dirty="0"/>
              <a:t/>
            </a:r>
            <a:br>
              <a:rPr lang="pl-PL" b="1" dirty="0"/>
            </a:br>
            <a:endParaRPr lang="pl-PL" b="1" dirty="0"/>
          </a:p>
        </p:txBody>
      </p:sp>
      <p:sp>
        <p:nvSpPr>
          <p:cNvPr id="5" name="Symbol zastępczy numeru slajdu 4"/>
          <p:cNvSpPr>
            <a:spLocks noGrp="1"/>
          </p:cNvSpPr>
          <p:nvPr>
            <p:ph type="sldNum" sz="quarter" idx="12"/>
          </p:nvPr>
        </p:nvSpPr>
        <p:spPr/>
        <p:txBody>
          <a:bodyPr/>
          <a:lstStyle/>
          <a:p>
            <a:fld id="{8D1FC8B6-41DB-4822-87E1-C13C2FDCA1CB}" type="slidenum">
              <a:rPr lang="pl-PL" smtClean="0"/>
              <a:pPr/>
              <a:t>24</a:t>
            </a:fld>
            <a:endParaRPr lang="pl-PL" dirty="0"/>
          </a:p>
        </p:txBody>
      </p:sp>
    </p:spTree>
    <p:extLst>
      <p:ext uri="{BB962C8B-B14F-4D97-AF65-F5344CB8AC3E}">
        <p14:creationId xmlns:p14="http://schemas.microsoft.com/office/powerpoint/2010/main" val="33724383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a:t>IV. Financial </a:t>
            </a:r>
            <a:r>
              <a:rPr lang="pl-PL" b="1" dirty="0" err="1"/>
              <a:t>Globalization</a:t>
            </a:r>
            <a:r>
              <a:rPr lang="pl-PL" b="1" dirty="0"/>
              <a:t/>
            </a:r>
            <a:br>
              <a:rPr lang="pl-PL" b="1" dirty="0"/>
            </a:br>
            <a:endParaRPr lang="pl-PL" b="1" dirty="0"/>
          </a:p>
        </p:txBody>
      </p:sp>
      <p:sp>
        <p:nvSpPr>
          <p:cNvPr id="5" name="Symbol zastępczy zawartości 4"/>
          <p:cNvSpPr>
            <a:spLocks noGrp="1"/>
          </p:cNvSpPr>
          <p:nvPr>
            <p:ph idx="1"/>
          </p:nvPr>
        </p:nvSpPr>
        <p:spPr/>
        <p:txBody>
          <a:bodyPr>
            <a:normAutofit/>
          </a:bodyPr>
          <a:lstStyle/>
          <a:p>
            <a:pPr algn="just">
              <a:lnSpc>
                <a:spcPct val="100000"/>
              </a:lnSpc>
            </a:pPr>
            <a:r>
              <a:rPr lang="en-US" sz="2000" dirty="0"/>
              <a:t>Therefore, the most important safeguard against the deepest crises consists in the division of powers within the society, which includes not only the checks and balances within the state but also private ownership and markets.</a:t>
            </a:r>
            <a:endParaRPr lang="pl-PL" sz="2000" dirty="0"/>
          </a:p>
          <a:p>
            <a:pPr algn="just">
              <a:lnSpc>
                <a:spcPct val="100000"/>
              </a:lnSpc>
            </a:pPr>
            <a:r>
              <a:rPr lang="en-US" sz="2000" dirty="0"/>
              <a:t>It is very superficial to blame the financial crises under capitalism on the markets. Contrary to the textbook presentation, these crises are not a phenomenon which occurs regularly across countries and time. The opposite is true: the incidence of financial crises has been very uneven, which strongly suggests that the differences in countries’ policies are a deeper determinant of financial crisis (see: </a:t>
            </a:r>
            <a:r>
              <a:rPr lang="en-US" sz="2000" dirty="0" err="1"/>
              <a:t>Selgin</a:t>
            </a:r>
            <a:r>
              <a:rPr lang="en-US" sz="2000" dirty="0"/>
              <a:t>, </a:t>
            </a:r>
            <a:r>
              <a:rPr lang="en-US" sz="2000" dirty="0" err="1"/>
              <a:t>Calomirs</a:t>
            </a:r>
            <a:r>
              <a:rPr lang="en-US" sz="2000" dirty="0"/>
              <a:t>). And such policies have been identified: they generally distort the behavior of the financial markets by encouraging excessive lending and borrowing, i.e.. fiscal and private credit booms. These policies include excessively low interest rates (due to interest rate subsidies or low central bank rates), “too big to fail policy”, tax regulations which favor borrowing relative to equity capital, over- generous deposit insurance, etc. Various combinations of these and other policies were also behind the recent global financial crisis (GFC)</a:t>
            </a:r>
            <a:endParaRPr lang="pl-PL" sz="2000" dirty="0"/>
          </a:p>
          <a:p>
            <a:pPr algn="just"/>
            <a:endParaRPr lang="pl-PL" sz="2000" dirty="0"/>
          </a:p>
        </p:txBody>
      </p:sp>
      <p:sp>
        <p:nvSpPr>
          <p:cNvPr id="3" name="Symbol zastępczy numeru slajdu 2"/>
          <p:cNvSpPr>
            <a:spLocks noGrp="1"/>
          </p:cNvSpPr>
          <p:nvPr>
            <p:ph type="sldNum" sz="quarter" idx="12"/>
          </p:nvPr>
        </p:nvSpPr>
        <p:spPr/>
        <p:txBody>
          <a:bodyPr/>
          <a:lstStyle/>
          <a:p>
            <a:fld id="{8D1FC8B6-41DB-4822-87E1-C13C2FDCA1CB}" type="slidenum">
              <a:rPr lang="pl-PL" smtClean="0"/>
              <a:pPr/>
              <a:t>25</a:t>
            </a:fld>
            <a:endParaRPr lang="pl-PL" dirty="0"/>
          </a:p>
        </p:txBody>
      </p:sp>
    </p:spTree>
    <p:extLst>
      <p:ext uri="{BB962C8B-B14F-4D97-AF65-F5344CB8AC3E}">
        <p14:creationId xmlns:p14="http://schemas.microsoft.com/office/powerpoint/2010/main" val="32326144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a:t>IV. Financial </a:t>
            </a:r>
            <a:r>
              <a:rPr lang="pl-PL" b="1" dirty="0" err="1"/>
              <a:t>Globalization</a:t>
            </a:r>
            <a:r>
              <a:rPr lang="pl-PL" b="1" dirty="0"/>
              <a:t/>
            </a:r>
            <a:br>
              <a:rPr lang="pl-PL" b="1" dirty="0"/>
            </a:br>
            <a:endParaRPr lang="pl-PL" b="1" dirty="0"/>
          </a:p>
        </p:txBody>
      </p:sp>
      <p:sp>
        <p:nvSpPr>
          <p:cNvPr id="3" name="Symbol zastępczy zawartości 2"/>
          <p:cNvSpPr>
            <a:spLocks noGrp="1"/>
          </p:cNvSpPr>
          <p:nvPr>
            <p:ph idx="1"/>
          </p:nvPr>
        </p:nvSpPr>
        <p:spPr/>
        <p:txBody>
          <a:bodyPr>
            <a:normAutofit/>
          </a:bodyPr>
          <a:lstStyle/>
          <a:p>
            <a:pPr lvl="0" algn="just"/>
            <a:r>
              <a:rPr lang="en-US" sz="2000" dirty="0"/>
              <a:t>A financial crisis becomes global when it includes a globally important economy, which nowadays is the US. However, even though the recent GFC is called “global”, its impact has been far from uniform: certain countries were affected much more heavily (e.g. Spain, Ireland, Greece) than others (e.g. Germany, Poland). The popular metaphors “contagion” and “domino effect” are misleading: countries’ vulnerabilities to external financial shocks differ, and this depends again on their institutions and policies.</a:t>
            </a:r>
            <a:endParaRPr lang="pl-PL" sz="2000" dirty="0"/>
          </a:p>
          <a:p>
            <a:pPr lvl="0" algn="just"/>
            <a:r>
              <a:rPr lang="en-US" sz="2000" dirty="0"/>
              <a:t>One can distinguish two types of financial crisis, which have the form of the boom - bust episodes: the financial-fiscal and the fiscal-financial.</a:t>
            </a:r>
            <a:endParaRPr lang="pl-PL" sz="2000" dirty="0"/>
          </a:p>
          <a:p>
            <a:pPr algn="just"/>
            <a:r>
              <a:rPr lang="en-US" sz="2000" dirty="0"/>
              <a:t>In the former case, at the start there is a real estate boom which turns into the bust, causing a recession which spills over to public finance (the deficit explodes). Example include Spain, Ireland, and Britain.</a:t>
            </a:r>
            <a:endParaRPr lang="pl-PL" sz="2000" dirty="0"/>
          </a:p>
          <a:p>
            <a:pPr algn="just"/>
            <a:r>
              <a:rPr lang="en-US" sz="2000" dirty="0"/>
              <a:t>In the case of fiscal-financial crisis at the beginning there is a fiscal boom, which, when burst, spills over to the financial sector, i.e. affects the banks which have financed the government borrowing spree. The best example here is Greece until 2010.</a:t>
            </a:r>
            <a:endParaRPr lang="pl-PL" sz="2000" dirty="0"/>
          </a:p>
          <a:p>
            <a:pPr algn="just"/>
            <a:endParaRPr lang="pl-PL" sz="2000" dirty="0"/>
          </a:p>
          <a:p>
            <a:pPr algn="just"/>
            <a:endParaRPr lang="pl-PL" sz="2000" dirty="0"/>
          </a:p>
        </p:txBody>
      </p:sp>
      <p:sp>
        <p:nvSpPr>
          <p:cNvPr id="4" name="Symbol zastępczy numeru slajdu 3"/>
          <p:cNvSpPr>
            <a:spLocks noGrp="1"/>
          </p:cNvSpPr>
          <p:nvPr>
            <p:ph type="sldNum" sz="quarter" idx="12"/>
          </p:nvPr>
        </p:nvSpPr>
        <p:spPr/>
        <p:txBody>
          <a:bodyPr/>
          <a:lstStyle/>
          <a:p>
            <a:fld id="{8D1FC8B6-41DB-4822-87E1-C13C2FDCA1CB}" type="slidenum">
              <a:rPr lang="pl-PL" smtClean="0"/>
              <a:pPr/>
              <a:t>26</a:t>
            </a:fld>
            <a:endParaRPr lang="pl-PL" dirty="0"/>
          </a:p>
        </p:txBody>
      </p:sp>
    </p:spTree>
    <p:extLst>
      <p:ext uri="{BB962C8B-B14F-4D97-AF65-F5344CB8AC3E}">
        <p14:creationId xmlns:p14="http://schemas.microsoft.com/office/powerpoint/2010/main" val="1283385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a:spLocks noChangeArrowheads="1"/>
          </p:cNvSpPr>
          <p:nvPr/>
        </p:nvSpPr>
        <p:spPr bwMode="auto">
          <a:xfrm>
            <a:off x="2524126" y="890202"/>
            <a:ext cx="138564" cy="27699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solidFill>
                <a:schemeClr val="accent1">
                  <a:lumMod val="50000"/>
                </a:schemeClr>
              </a:solidFill>
            </a:endParaRPr>
          </a:p>
        </p:txBody>
      </p:sp>
      <p:sp>
        <p:nvSpPr>
          <p:cNvPr id="4" name="Tytuł 1"/>
          <p:cNvSpPr txBox="1">
            <a:spLocks/>
          </p:cNvSpPr>
          <p:nvPr/>
        </p:nvSpPr>
        <p:spPr>
          <a:xfrm>
            <a:off x="838200" y="750093"/>
            <a:ext cx="6172200" cy="589360"/>
          </a:xfrm>
          <a:prstGeom prst="rect">
            <a:avLst/>
          </a:prstGeom>
          <a:ln>
            <a:noFill/>
          </a:ln>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pl-PL" sz="2000" dirty="0">
                <a:solidFill>
                  <a:schemeClr val="accent1">
                    <a:lumMod val="50000"/>
                  </a:schemeClr>
                </a:solidFill>
              </a:rPr>
              <a:t>Diagram 7: The dynamics of the Financial-</a:t>
            </a:r>
            <a:r>
              <a:rPr lang="pl-PL" sz="2000" dirty="0" err="1">
                <a:solidFill>
                  <a:schemeClr val="accent1">
                    <a:lumMod val="50000"/>
                  </a:schemeClr>
                </a:solidFill>
              </a:rPr>
              <a:t>Fiscal</a:t>
            </a:r>
            <a:r>
              <a:rPr lang="pl-PL" sz="2000" dirty="0">
                <a:solidFill>
                  <a:schemeClr val="accent1">
                    <a:lumMod val="50000"/>
                  </a:schemeClr>
                </a:solidFill>
              </a:rPr>
              <a:t> </a:t>
            </a:r>
            <a:r>
              <a:rPr lang="pl-PL" sz="2000" dirty="0" err="1">
                <a:solidFill>
                  <a:schemeClr val="accent1">
                    <a:lumMod val="50000"/>
                  </a:schemeClr>
                </a:solidFill>
              </a:rPr>
              <a:t>Crisis</a:t>
            </a:r>
            <a:r>
              <a:rPr lang="pl-PL" sz="2000" dirty="0">
                <a:solidFill>
                  <a:schemeClr val="accent1">
                    <a:lumMod val="50000"/>
                  </a:schemeClr>
                </a:solidFill>
              </a:rPr>
              <a:t>:</a:t>
            </a:r>
          </a:p>
        </p:txBody>
      </p:sp>
      <p:sp>
        <p:nvSpPr>
          <p:cNvPr id="5" name="AutoShape 2"/>
          <p:cNvSpPr>
            <a:spLocks noChangeArrowheads="1"/>
          </p:cNvSpPr>
          <p:nvPr/>
        </p:nvSpPr>
        <p:spPr bwMode="auto">
          <a:xfrm>
            <a:off x="2792016" y="2303860"/>
            <a:ext cx="1607344" cy="964406"/>
          </a:xfrm>
          <a:prstGeom prst="roundRect">
            <a:avLst>
              <a:gd name="adj" fmla="val 16667"/>
            </a:avLst>
          </a:prstGeom>
          <a:ln>
            <a:solidFill>
              <a:schemeClr val="accent1">
                <a:lumMod val="50000"/>
              </a:schemeClr>
            </a:solidFill>
            <a:headEnd/>
            <a:tailEnd/>
          </a:ln>
        </p:spPr>
        <p:style>
          <a:lnRef idx="2">
            <a:schemeClr val="accent6"/>
          </a:lnRef>
          <a:fillRef idx="1">
            <a:schemeClr val="lt1"/>
          </a:fillRef>
          <a:effectRef idx="0">
            <a:schemeClr val="accent6"/>
          </a:effectRef>
          <a:fontRef idx="minor">
            <a:schemeClr val="dk1"/>
          </a:fontRef>
        </p:style>
        <p:txBody>
          <a:bodyPr/>
          <a:lstStyle/>
          <a:p>
            <a:pPr algn="ctr">
              <a:defRPr/>
            </a:pPr>
            <a:r>
              <a:rPr lang="pl-PL" sz="1050" dirty="0" err="1">
                <a:solidFill>
                  <a:schemeClr val="accent1">
                    <a:lumMod val="50000"/>
                  </a:schemeClr>
                </a:solidFill>
              </a:rPr>
              <a:t>Wrong</a:t>
            </a:r>
            <a:r>
              <a:rPr lang="pl-PL" sz="1050" dirty="0">
                <a:solidFill>
                  <a:schemeClr val="accent1">
                    <a:lumMod val="50000"/>
                  </a:schemeClr>
                </a:solidFill>
              </a:rPr>
              <a:t> </a:t>
            </a:r>
            <a:r>
              <a:rPr lang="pl-PL" sz="1050" dirty="0" err="1">
                <a:solidFill>
                  <a:schemeClr val="accent1">
                    <a:lumMod val="50000"/>
                  </a:schemeClr>
                </a:solidFill>
              </a:rPr>
              <a:t>policies</a:t>
            </a:r>
            <a:endParaRPr lang="pl-PL" sz="1050" dirty="0">
              <a:solidFill>
                <a:schemeClr val="accent1">
                  <a:lumMod val="50000"/>
                </a:schemeClr>
              </a:solidFill>
            </a:endParaRPr>
          </a:p>
          <a:p>
            <a:pPr algn="ctr">
              <a:defRPr/>
            </a:pPr>
            <a:r>
              <a:rPr lang="pl-PL" sz="1050" dirty="0" err="1">
                <a:solidFill>
                  <a:schemeClr val="accent1">
                    <a:lumMod val="50000"/>
                  </a:schemeClr>
                </a:solidFill>
              </a:rPr>
              <a:t>Vs</a:t>
            </a:r>
            <a:r>
              <a:rPr lang="pl-PL" sz="1050" dirty="0">
                <a:solidFill>
                  <a:schemeClr val="accent1">
                    <a:lumMod val="50000"/>
                  </a:schemeClr>
                </a:solidFill>
              </a:rPr>
              <a:t>.</a:t>
            </a:r>
          </a:p>
          <a:p>
            <a:pPr algn="ctr">
              <a:defRPr/>
            </a:pPr>
            <a:r>
              <a:rPr lang="pl-PL" sz="1050" dirty="0" err="1">
                <a:solidFill>
                  <a:schemeClr val="accent1">
                    <a:lumMod val="50000"/>
                  </a:schemeClr>
                </a:solidFill>
              </a:rPr>
              <a:t>Inherant</a:t>
            </a:r>
            <a:r>
              <a:rPr lang="pl-PL" sz="1050" dirty="0">
                <a:solidFill>
                  <a:schemeClr val="accent1">
                    <a:lumMod val="50000"/>
                  </a:schemeClr>
                </a:solidFill>
              </a:rPr>
              <a:t> </a:t>
            </a:r>
            <a:r>
              <a:rPr lang="pl-PL" sz="1050" dirty="0" err="1">
                <a:solidFill>
                  <a:schemeClr val="accent1">
                    <a:lumMod val="50000"/>
                  </a:schemeClr>
                </a:solidFill>
              </a:rPr>
              <a:t>instability</a:t>
            </a:r>
            <a:r>
              <a:rPr lang="pl-PL" sz="1050" dirty="0">
                <a:solidFill>
                  <a:schemeClr val="accent1">
                    <a:lumMod val="50000"/>
                  </a:schemeClr>
                </a:solidFill>
              </a:rPr>
              <a:t> of </a:t>
            </a:r>
            <a:r>
              <a:rPr lang="pl-PL" sz="1050" dirty="0" err="1">
                <a:solidFill>
                  <a:schemeClr val="accent1">
                    <a:lumMod val="50000"/>
                  </a:schemeClr>
                </a:solidFill>
              </a:rPr>
              <a:t>the</a:t>
            </a:r>
            <a:r>
              <a:rPr lang="pl-PL" sz="1050" dirty="0">
                <a:solidFill>
                  <a:schemeClr val="accent1">
                    <a:lumMod val="50000"/>
                  </a:schemeClr>
                </a:solidFill>
              </a:rPr>
              <a:t> </a:t>
            </a:r>
            <a:r>
              <a:rPr lang="pl-PL" sz="1050" dirty="0" err="1">
                <a:solidFill>
                  <a:schemeClr val="accent1">
                    <a:lumMod val="50000"/>
                  </a:schemeClr>
                </a:solidFill>
              </a:rPr>
              <a:t>markets</a:t>
            </a:r>
            <a:r>
              <a:rPr lang="pl-PL" sz="1050" dirty="0">
                <a:solidFill>
                  <a:schemeClr val="accent1">
                    <a:lumMod val="50000"/>
                  </a:schemeClr>
                </a:solidFill>
              </a:rPr>
              <a:t>?</a:t>
            </a:r>
          </a:p>
        </p:txBody>
      </p:sp>
      <p:sp>
        <p:nvSpPr>
          <p:cNvPr id="6" name="Prostokąt zaokrąglony 5"/>
          <p:cNvSpPr/>
          <p:nvPr/>
        </p:nvSpPr>
        <p:spPr>
          <a:xfrm>
            <a:off x="4667251" y="2411016"/>
            <a:ext cx="1285875" cy="1017984"/>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pl-PL" sz="1350" dirty="0" err="1">
                <a:solidFill>
                  <a:schemeClr val="accent1">
                    <a:lumMod val="50000"/>
                  </a:schemeClr>
                </a:solidFill>
              </a:rPr>
              <a:t>Private</a:t>
            </a:r>
            <a:r>
              <a:rPr lang="pl-PL" sz="1350" dirty="0">
                <a:solidFill>
                  <a:schemeClr val="accent1">
                    <a:lumMod val="50000"/>
                  </a:schemeClr>
                </a:solidFill>
              </a:rPr>
              <a:t> </a:t>
            </a:r>
            <a:r>
              <a:rPr lang="pl-PL" sz="1350" dirty="0" err="1">
                <a:solidFill>
                  <a:schemeClr val="accent1">
                    <a:lumMod val="50000"/>
                  </a:schemeClr>
                </a:solidFill>
              </a:rPr>
              <a:t>sector</a:t>
            </a:r>
            <a:r>
              <a:rPr lang="pl-PL" sz="1350" dirty="0">
                <a:solidFill>
                  <a:schemeClr val="accent1">
                    <a:lumMod val="50000"/>
                  </a:schemeClr>
                </a:solidFill>
              </a:rPr>
              <a:t> boom</a:t>
            </a:r>
          </a:p>
        </p:txBody>
      </p:sp>
      <p:sp>
        <p:nvSpPr>
          <p:cNvPr id="7" name="Prostokąt zaokrąglony 6"/>
          <p:cNvSpPr/>
          <p:nvPr/>
        </p:nvSpPr>
        <p:spPr>
          <a:xfrm>
            <a:off x="6328174" y="2089547"/>
            <a:ext cx="1339453" cy="1500188"/>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pl-PL" sz="1350" dirty="0" err="1">
                <a:solidFill>
                  <a:schemeClr val="accent1">
                    <a:lumMod val="50000"/>
                  </a:schemeClr>
                </a:solidFill>
              </a:rPr>
              <a:t>The</a:t>
            </a:r>
            <a:r>
              <a:rPr lang="pl-PL" sz="1350" dirty="0">
                <a:solidFill>
                  <a:schemeClr val="accent1">
                    <a:lumMod val="50000"/>
                  </a:schemeClr>
                </a:solidFill>
              </a:rPr>
              <a:t> </a:t>
            </a:r>
            <a:r>
              <a:rPr lang="pl-PL" sz="1350" dirty="0" err="1">
                <a:solidFill>
                  <a:schemeClr val="accent1">
                    <a:lumMod val="50000"/>
                  </a:schemeClr>
                </a:solidFill>
              </a:rPr>
              <a:t>bust</a:t>
            </a:r>
            <a:endParaRPr lang="pl-PL" sz="1350" dirty="0">
              <a:solidFill>
                <a:schemeClr val="accent1">
                  <a:lumMod val="50000"/>
                </a:schemeClr>
              </a:solidFill>
            </a:endParaRPr>
          </a:p>
          <a:p>
            <a:pPr algn="ctr">
              <a:defRPr/>
            </a:pPr>
            <a:endParaRPr lang="pl-PL" sz="1350" dirty="0">
              <a:solidFill>
                <a:schemeClr val="accent1">
                  <a:lumMod val="50000"/>
                </a:schemeClr>
              </a:solidFill>
            </a:endParaRPr>
          </a:p>
          <a:p>
            <a:pPr algn="ctr">
              <a:defRPr/>
            </a:pPr>
            <a:endParaRPr lang="pl-PL" sz="1350" dirty="0">
              <a:solidFill>
                <a:schemeClr val="accent1">
                  <a:lumMod val="50000"/>
                </a:schemeClr>
              </a:solidFill>
            </a:endParaRPr>
          </a:p>
          <a:p>
            <a:pPr algn="ctr">
              <a:defRPr/>
            </a:pPr>
            <a:r>
              <a:rPr lang="pl-PL" sz="1350" dirty="0" err="1">
                <a:solidFill>
                  <a:schemeClr val="accent1">
                    <a:lumMod val="50000"/>
                  </a:schemeClr>
                </a:solidFill>
              </a:rPr>
              <a:t>The</a:t>
            </a:r>
            <a:r>
              <a:rPr lang="pl-PL" sz="1350" dirty="0">
                <a:solidFill>
                  <a:schemeClr val="accent1">
                    <a:lumMod val="50000"/>
                  </a:schemeClr>
                </a:solidFill>
              </a:rPr>
              <a:t> </a:t>
            </a:r>
            <a:r>
              <a:rPr lang="pl-PL" sz="1350" dirty="0" err="1">
                <a:solidFill>
                  <a:schemeClr val="accent1">
                    <a:lumMod val="50000"/>
                  </a:schemeClr>
                </a:solidFill>
              </a:rPr>
              <a:t>recession</a:t>
            </a:r>
            <a:endParaRPr lang="pl-PL" sz="1350" dirty="0">
              <a:solidFill>
                <a:schemeClr val="accent1">
                  <a:lumMod val="50000"/>
                </a:schemeClr>
              </a:solidFill>
            </a:endParaRPr>
          </a:p>
        </p:txBody>
      </p:sp>
      <p:cxnSp>
        <p:nvCxnSpPr>
          <p:cNvPr id="8" name="Łącznik prosty 7"/>
          <p:cNvCxnSpPr>
            <a:stCxn id="7" idx="1"/>
            <a:endCxn id="7" idx="3"/>
          </p:cNvCxnSpPr>
          <p:nvPr/>
        </p:nvCxnSpPr>
        <p:spPr>
          <a:xfrm rot="10800000" flipH="1">
            <a:off x="6328174" y="2839641"/>
            <a:ext cx="1339453"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 name="Prostokąt zaokrąglony 8"/>
          <p:cNvSpPr/>
          <p:nvPr/>
        </p:nvSpPr>
        <p:spPr>
          <a:xfrm>
            <a:off x="6221016" y="3750470"/>
            <a:ext cx="1875234" cy="428625"/>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pl-PL" sz="1350" dirty="0" err="1">
                <a:solidFill>
                  <a:schemeClr val="accent1">
                    <a:lumMod val="50000"/>
                  </a:schemeClr>
                </a:solidFill>
              </a:rPr>
              <a:t>The</a:t>
            </a:r>
            <a:r>
              <a:rPr lang="pl-PL" sz="1350" dirty="0">
                <a:solidFill>
                  <a:schemeClr val="accent1">
                    <a:lumMod val="50000"/>
                  </a:schemeClr>
                </a:solidFill>
              </a:rPr>
              <a:t> financial </a:t>
            </a:r>
            <a:r>
              <a:rPr lang="pl-PL" sz="1350" dirty="0" err="1">
                <a:solidFill>
                  <a:schemeClr val="accent1">
                    <a:lumMod val="50000"/>
                  </a:schemeClr>
                </a:solidFill>
              </a:rPr>
              <a:t>crisis</a:t>
            </a:r>
            <a:endParaRPr lang="pl-PL" sz="1350" dirty="0">
              <a:solidFill>
                <a:schemeClr val="accent1">
                  <a:lumMod val="50000"/>
                </a:schemeClr>
              </a:solidFill>
            </a:endParaRPr>
          </a:p>
        </p:txBody>
      </p:sp>
      <p:sp>
        <p:nvSpPr>
          <p:cNvPr id="10" name="Prostokąt zaokrąglony 9"/>
          <p:cNvSpPr/>
          <p:nvPr/>
        </p:nvSpPr>
        <p:spPr>
          <a:xfrm>
            <a:off x="7935517" y="2303860"/>
            <a:ext cx="1285875" cy="1017984"/>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pl-PL" sz="1350" dirty="0" err="1">
                <a:solidFill>
                  <a:schemeClr val="accent1">
                    <a:lumMod val="50000"/>
                  </a:schemeClr>
                </a:solidFill>
              </a:rPr>
              <a:t>The</a:t>
            </a:r>
            <a:r>
              <a:rPr lang="pl-PL" sz="1350" dirty="0">
                <a:solidFill>
                  <a:schemeClr val="accent1">
                    <a:lumMod val="50000"/>
                  </a:schemeClr>
                </a:solidFill>
              </a:rPr>
              <a:t> </a:t>
            </a:r>
            <a:r>
              <a:rPr lang="pl-PL" sz="1350" dirty="0" err="1">
                <a:solidFill>
                  <a:schemeClr val="accent1">
                    <a:lumMod val="50000"/>
                  </a:schemeClr>
                </a:solidFill>
              </a:rPr>
              <a:t>fiscal</a:t>
            </a:r>
            <a:r>
              <a:rPr lang="pl-PL" sz="1350" dirty="0">
                <a:solidFill>
                  <a:schemeClr val="accent1">
                    <a:lumMod val="50000"/>
                  </a:schemeClr>
                </a:solidFill>
              </a:rPr>
              <a:t> </a:t>
            </a:r>
            <a:r>
              <a:rPr lang="pl-PL" sz="1350" dirty="0" err="1">
                <a:solidFill>
                  <a:schemeClr val="accent1">
                    <a:lumMod val="50000"/>
                  </a:schemeClr>
                </a:solidFill>
              </a:rPr>
              <a:t>problems</a:t>
            </a:r>
            <a:endParaRPr lang="pl-PL" sz="1350" dirty="0">
              <a:solidFill>
                <a:schemeClr val="accent1">
                  <a:lumMod val="50000"/>
                </a:schemeClr>
              </a:solidFill>
            </a:endParaRPr>
          </a:p>
        </p:txBody>
      </p:sp>
      <p:sp>
        <p:nvSpPr>
          <p:cNvPr id="11" name="Prostokąt zaokrąglony 10"/>
          <p:cNvSpPr/>
          <p:nvPr/>
        </p:nvSpPr>
        <p:spPr>
          <a:xfrm>
            <a:off x="4560094" y="1928814"/>
            <a:ext cx="1553766" cy="321469"/>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pl-PL" sz="1200" dirty="0" err="1">
                <a:solidFill>
                  <a:schemeClr val="accent1">
                    <a:lumMod val="50000"/>
                  </a:schemeClr>
                </a:solidFill>
              </a:rPr>
              <a:t>Inflated</a:t>
            </a:r>
            <a:r>
              <a:rPr lang="pl-PL" sz="1200" dirty="0">
                <a:solidFill>
                  <a:schemeClr val="accent1">
                    <a:lumMod val="50000"/>
                  </a:schemeClr>
                </a:solidFill>
              </a:rPr>
              <a:t> </a:t>
            </a:r>
            <a:r>
              <a:rPr lang="pl-PL" sz="1200" dirty="0" err="1">
                <a:solidFill>
                  <a:schemeClr val="accent1">
                    <a:lumMod val="50000"/>
                  </a:schemeClr>
                </a:solidFill>
              </a:rPr>
              <a:t>tax</a:t>
            </a:r>
            <a:r>
              <a:rPr lang="pl-PL" sz="1200" dirty="0">
                <a:solidFill>
                  <a:schemeClr val="accent1">
                    <a:lumMod val="50000"/>
                  </a:schemeClr>
                </a:solidFill>
              </a:rPr>
              <a:t> </a:t>
            </a:r>
            <a:r>
              <a:rPr lang="pl-PL" sz="1200" dirty="0" err="1">
                <a:solidFill>
                  <a:schemeClr val="accent1">
                    <a:lumMod val="50000"/>
                  </a:schemeClr>
                </a:solidFill>
              </a:rPr>
              <a:t>revenues</a:t>
            </a:r>
            <a:endParaRPr lang="pl-PL" sz="1200" dirty="0">
              <a:solidFill>
                <a:schemeClr val="accent1">
                  <a:lumMod val="50000"/>
                </a:schemeClr>
              </a:solidFill>
            </a:endParaRPr>
          </a:p>
        </p:txBody>
      </p:sp>
      <p:cxnSp>
        <p:nvCxnSpPr>
          <p:cNvPr id="12" name="Łącznik prosty ze strzałką 11"/>
          <p:cNvCxnSpPr>
            <a:stCxn id="5" idx="3"/>
          </p:cNvCxnSpPr>
          <p:nvPr/>
        </p:nvCxnSpPr>
        <p:spPr>
          <a:xfrm>
            <a:off x="4399360" y="2786064"/>
            <a:ext cx="267890" cy="1191"/>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p:cNvCxnSpPr>
            <a:stCxn id="6" idx="0"/>
            <a:endCxn id="11" idx="2"/>
          </p:cNvCxnSpPr>
          <p:nvPr/>
        </p:nvCxnSpPr>
        <p:spPr>
          <a:xfrm rot="5400000" flipH="1" flipV="1">
            <a:off x="5242918" y="2317552"/>
            <a:ext cx="160735" cy="26194"/>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Łącznik prosty 13"/>
          <p:cNvCxnSpPr/>
          <p:nvPr/>
        </p:nvCxnSpPr>
        <p:spPr>
          <a:xfrm>
            <a:off x="6113861" y="2035969"/>
            <a:ext cx="2411015"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p:cNvCxnSpPr/>
          <p:nvPr/>
        </p:nvCxnSpPr>
        <p:spPr>
          <a:xfrm rot="5400000">
            <a:off x="8390336" y="2169319"/>
            <a:ext cx="267891" cy="1190"/>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p:cNvCxnSpPr/>
          <p:nvPr/>
        </p:nvCxnSpPr>
        <p:spPr>
          <a:xfrm rot="5400000">
            <a:off x="6890148" y="3670698"/>
            <a:ext cx="160735" cy="1191"/>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rot="5400000">
            <a:off x="8364141" y="3643313"/>
            <a:ext cx="642938" cy="0"/>
          </a:xfrm>
          <a:prstGeom prst="line">
            <a:avLst/>
          </a:prstGeom>
          <a:ln>
            <a:solidFill>
              <a:schemeClr val="accent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p:cNvCxnSpPr/>
          <p:nvPr/>
        </p:nvCxnSpPr>
        <p:spPr>
          <a:xfrm rot="10800000">
            <a:off x="8149830" y="3964782"/>
            <a:ext cx="535781" cy="1191"/>
          </a:xfrm>
          <a:prstGeom prst="straightConnector1">
            <a:avLst/>
          </a:prstGeom>
          <a:ln>
            <a:solidFill>
              <a:schemeClr val="accent1">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9" name="Łącznik prosty ze strzałką 18"/>
          <p:cNvCxnSpPr/>
          <p:nvPr/>
        </p:nvCxnSpPr>
        <p:spPr>
          <a:xfrm>
            <a:off x="5953126" y="2786064"/>
            <a:ext cx="321469" cy="1191"/>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p:cNvCxnSpPr/>
          <p:nvPr/>
        </p:nvCxnSpPr>
        <p:spPr>
          <a:xfrm>
            <a:off x="7667626" y="3000376"/>
            <a:ext cx="267891" cy="1191"/>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1" name="Table 21"/>
          <p:cNvGraphicFramePr>
            <a:graphicFrameLocks noGrp="1"/>
          </p:cNvGraphicFramePr>
          <p:nvPr>
            <p:extLst>
              <p:ext uri="{D42A27DB-BD31-4B8C-83A1-F6EECF244321}">
                <p14:modId xmlns:p14="http://schemas.microsoft.com/office/powerpoint/2010/main" val="2229107623"/>
              </p:ext>
            </p:extLst>
          </p:nvPr>
        </p:nvGraphicFramePr>
        <p:xfrm>
          <a:off x="1901017" y="4446984"/>
          <a:ext cx="8639997" cy="1849855"/>
        </p:xfrm>
        <a:graphic>
          <a:graphicData uri="http://schemas.openxmlformats.org/drawingml/2006/table">
            <a:tbl>
              <a:tblPr/>
              <a:tblGrid>
                <a:gridCol w="885044">
                  <a:extLst>
                    <a:ext uri="{9D8B030D-6E8A-4147-A177-3AD203B41FA5}">
                      <a16:colId xmlns:a16="http://schemas.microsoft.com/office/drawing/2014/main" val="20000"/>
                    </a:ext>
                  </a:extLst>
                </a:gridCol>
                <a:gridCol w="879193">
                  <a:extLst>
                    <a:ext uri="{9D8B030D-6E8A-4147-A177-3AD203B41FA5}">
                      <a16:colId xmlns:a16="http://schemas.microsoft.com/office/drawing/2014/main" val="20001"/>
                    </a:ext>
                  </a:extLst>
                </a:gridCol>
                <a:gridCol w="687576">
                  <a:extLst>
                    <a:ext uri="{9D8B030D-6E8A-4147-A177-3AD203B41FA5}">
                      <a16:colId xmlns:a16="http://schemas.microsoft.com/office/drawing/2014/main" val="20002"/>
                    </a:ext>
                  </a:extLst>
                </a:gridCol>
                <a:gridCol w="687576">
                  <a:extLst>
                    <a:ext uri="{9D8B030D-6E8A-4147-A177-3AD203B41FA5}">
                      <a16:colId xmlns:a16="http://schemas.microsoft.com/office/drawing/2014/main" val="20003"/>
                    </a:ext>
                  </a:extLst>
                </a:gridCol>
                <a:gridCol w="687576">
                  <a:extLst>
                    <a:ext uri="{9D8B030D-6E8A-4147-A177-3AD203B41FA5}">
                      <a16:colId xmlns:a16="http://schemas.microsoft.com/office/drawing/2014/main" val="20004"/>
                    </a:ext>
                  </a:extLst>
                </a:gridCol>
                <a:gridCol w="687576">
                  <a:extLst>
                    <a:ext uri="{9D8B030D-6E8A-4147-A177-3AD203B41FA5}">
                      <a16:colId xmlns:a16="http://schemas.microsoft.com/office/drawing/2014/main" val="20005"/>
                    </a:ext>
                  </a:extLst>
                </a:gridCol>
                <a:gridCol w="687576">
                  <a:extLst>
                    <a:ext uri="{9D8B030D-6E8A-4147-A177-3AD203B41FA5}">
                      <a16:colId xmlns:a16="http://schemas.microsoft.com/office/drawing/2014/main" val="20006"/>
                    </a:ext>
                  </a:extLst>
                </a:gridCol>
                <a:gridCol w="687576">
                  <a:extLst>
                    <a:ext uri="{9D8B030D-6E8A-4147-A177-3AD203B41FA5}">
                      <a16:colId xmlns:a16="http://schemas.microsoft.com/office/drawing/2014/main" val="20007"/>
                    </a:ext>
                  </a:extLst>
                </a:gridCol>
                <a:gridCol w="687576">
                  <a:extLst>
                    <a:ext uri="{9D8B030D-6E8A-4147-A177-3AD203B41FA5}">
                      <a16:colId xmlns:a16="http://schemas.microsoft.com/office/drawing/2014/main" val="20008"/>
                    </a:ext>
                  </a:extLst>
                </a:gridCol>
                <a:gridCol w="687576">
                  <a:extLst>
                    <a:ext uri="{9D8B030D-6E8A-4147-A177-3AD203B41FA5}">
                      <a16:colId xmlns:a16="http://schemas.microsoft.com/office/drawing/2014/main" val="20009"/>
                    </a:ext>
                  </a:extLst>
                </a:gridCol>
                <a:gridCol w="687576">
                  <a:extLst>
                    <a:ext uri="{9D8B030D-6E8A-4147-A177-3AD203B41FA5}">
                      <a16:colId xmlns:a16="http://schemas.microsoft.com/office/drawing/2014/main" val="20010"/>
                    </a:ext>
                  </a:extLst>
                </a:gridCol>
                <a:gridCol w="687576">
                  <a:extLst>
                    <a:ext uri="{9D8B030D-6E8A-4147-A177-3AD203B41FA5}">
                      <a16:colId xmlns:a16="http://schemas.microsoft.com/office/drawing/2014/main" val="20011"/>
                    </a:ext>
                  </a:extLst>
                </a:gridCol>
              </a:tblGrid>
              <a:tr h="223667">
                <a:tc>
                  <a:txBody>
                    <a:bodyPr/>
                    <a:lstStyle/>
                    <a:p>
                      <a:pPr algn="l" fontAlgn="b"/>
                      <a:endParaRPr lang="pl-PL" sz="1200" b="0" i="0" u="none" strike="noStrike" dirty="0">
                        <a:solidFill>
                          <a:schemeClr val="accent1">
                            <a:lumMod val="50000"/>
                          </a:schemeClr>
                        </a:solidFill>
                        <a:latin typeface="Calibri" pitchFamily="34" charset="0"/>
                      </a:endParaRPr>
                    </a:p>
                  </a:txBody>
                  <a:tcPr marL="0" marR="0" marT="0" marB="0" anchor="ctr">
                    <a:lnL>
                      <a:noFill/>
                    </a:lnL>
                    <a:lnR>
                      <a:noFill/>
                    </a:lnR>
                    <a:lnT>
                      <a:noFill/>
                    </a:lnT>
                    <a:lnB>
                      <a:noFill/>
                    </a:lnB>
                  </a:tcPr>
                </a:tc>
                <a:tc>
                  <a:txBody>
                    <a:bodyPr/>
                    <a:lstStyle/>
                    <a:p>
                      <a:pPr algn="l" fontAlgn="b"/>
                      <a:endParaRPr lang="pl-PL" sz="1200" b="0" i="0" u="none" strike="noStrike">
                        <a:solidFill>
                          <a:schemeClr val="accent1">
                            <a:lumMod val="50000"/>
                          </a:schemeClr>
                        </a:solidFill>
                        <a:latin typeface="Calibri"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l-PL" sz="1200" b="1" i="0" u="none" strike="noStrike">
                          <a:solidFill>
                            <a:schemeClr val="accent1">
                              <a:lumMod val="50000"/>
                            </a:schemeClr>
                          </a:solidFill>
                          <a:latin typeface="Calibri" pitchFamily="34" charset="0"/>
                        </a:rPr>
                        <a:t>2001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l-PL" sz="1200" b="1" i="0" u="none" strike="noStrike">
                          <a:solidFill>
                            <a:schemeClr val="accent1">
                              <a:lumMod val="50000"/>
                            </a:schemeClr>
                          </a:solidFill>
                          <a:latin typeface="Calibri" pitchFamily="34" charset="0"/>
                        </a:rPr>
                        <a:t>2002</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l-PL" sz="1200" b="1" i="0" u="none" strike="noStrike">
                          <a:solidFill>
                            <a:schemeClr val="accent1">
                              <a:lumMod val="50000"/>
                            </a:schemeClr>
                          </a:solidFill>
                          <a:latin typeface="Calibri" pitchFamily="34" charset="0"/>
                        </a:rPr>
                        <a:t>2003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l-PL" sz="1200" b="1" i="0" u="none" strike="noStrike">
                          <a:solidFill>
                            <a:schemeClr val="accent1">
                              <a:lumMod val="50000"/>
                            </a:schemeClr>
                          </a:solidFill>
                          <a:latin typeface="Calibri" pitchFamily="34" charset="0"/>
                        </a:rPr>
                        <a:t>2004</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l-PL" sz="1200" b="1" i="0" u="none" strike="noStrike">
                          <a:solidFill>
                            <a:schemeClr val="accent1">
                              <a:lumMod val="50000"/>
                            </a:schemeClr>
                          </a:solidFill>
                          <a:latin typeface="Calibri" pitchFamily="34" charset="0"/>
                        </a:rPr>
                        <a:t>2005</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l-PL" sz="1200" b="1" i="0" u="none" strike="noStrike">
                          <a:solidFill>
                            <a:schemeClr val="accent1">
                              <a:lumMod val="50000"/>
                            </a:schemeClr>
                          </a:solidFill>
                          <a:latin typeface="Calibri" pitchFamily="34" charset="0"/>
                        </a:rPr>
                        <a:t>2006</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l-PL" sz="1200" b="1" i="0" u="none" strike="noStrike">
                          <a:solidFill>
                            <a:schemeClr val="accent1">
                              <a:lumMod val="50000"/>
                            </a:schemeClr>
                          </a:solidFill>
                          <a:latin typeface="Calibri" pitchFamily="34" charset="0"/>
                        </a:rPr>
                        <a:t>2007</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l-PL" sz="1200" b="1" i="0" u="none" strike="noStrike">
                          <a:solidFill>
                            <a:schemeClr val="accent1">
                              <a:lumMod val="50000"/>
                            </a:schemeClr>
                          </a:solidFill>
                          <a:latin typeface="Calibri" pitchFamily="34" charset="0"/>
                        </a:rPr>
                        <a:t>2008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l-PL" sz="1200" b="1" i="0" u="none" strike="noStrike">
                          <a:solidFill>
                            <a:schemeClr val="accent1">
                              <a:lumMod val="50000"/>
                            </a:schemeClr>
                          </a:solidFill>
                          <a:latin typeface="Calibri" pitchFamily="34" charset="0"/>
                        </a:rPr>
                        <a:t>2009</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l-PL" sz="1200" b="1" i="0" u="none" strike="noStrike">
                          <a:solidFill>
                            <a:schemeClr val="accent1">
                              <a:lumMod val="50000"/>
                            </a:schemeClr>
                          </a:solidFill>
                          <a:latin typeface="Calibri" pitchFamily="34" charset="0"/>
                        </a:rPr>
                        <a:t>2010</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3667">
                <a:tc rowSpan="3">
                  <a:txBody>
                    <a:bodyPr/>
                    <a:lstStyle/>
                    <a:p>
                      <a:pPr algn="ctr" fontAlgn="b"/>
                      <a:r>
                        <a:rPr lang="pl-PL" sz="1200" b="0" i="0" u="none" strike="noStrike" dirty="0">
                          <a:solidFill>
                            <a:schemeClr val="accent1">
                              <a:lumMod val="50000"/>
                            </a:schemeClr>
                          </a:solidFill>
                          <a:latin typeface="Calibri" pitchFamily="34" charset="0"/>
                        </a:rPr>
                        <a:t>Household loans to GDP</a:t>
                      </a:r>
                    </a:p>
                  </a:txBody>
                  <a:tcPr marL="0" marR="0" marT="0" marB="0" anchor="ctr">
                    <a:lnL>
                      <a:noFill/>
                    </a:lnL>
                    <a:lnR>
                      <a:noFill/>
                    </a:lnR>
                    <a:lnT>
                      <a:noFill/>
                    </a:lnT>
                    <a:lnB>
                      <a:noFill/>
                    </a:lnB>
                  </a:tcPr>
                </a:tc>
                <a:tc>
                  <a:txBody>
                    <a:bodyPr/>
                    <a:lstStyle/>
                    <a:p>
                      <a:pPr algn="l" fontAlgn="b"/>
                      <a:r>
                        <a:rPr lang="pl-PL" sz="1200" b="0" i="0" u="none" strike="noStrike" dirty="0">
                          <a:solidFill>
                            <a:schemeClr val="accent1">
                              <a:lumMod val="50000"/>
                            </a:schemeClr>
                          </a:solidFill>
                          <a:latin typeface="Calibri" pitchFamily="34" charset="0"/>
                        </a:rPr>
                        <a:t>Ireland </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pl-PL" sz="1200" b="0" i="0" u="none" strike="noStrike" dirty="0">
                          <a:solidFill>
                            <a:schemeClr val="accent1">
                              <a:lumMod val="50000"/>
                            </a:schemeClr>
                          </a:solidFill>
                          <a:latin typeface="Calibri" pitchFamily="34" charset="0"/>
                        </a:rPr>
                        <a:t>49,62%</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pl-PL" sz="1200" b="0" i="0" u="none" strike="noStrike" dirty="0">
                          <a:solidFill>
                            <a:schemeClr val="accent1">
                              <a:lumMod val="50000"/>
                            </a:schemeClr>
                          </a:solidFill>
                          <a:latin typeface="Calibri" pitchFamily="34" charset="0"/>
                        </a:rPr>
                        <a:t>54,79%</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pl-PL" sz="1200" b="0" i="0" u="none" strike="noStrike" dirty="0">
                          <a:solidFill>
                            <a:schemeClr val="accent1">
                              <a:lumMod val="50000"/>
                            </a:schemeClr>
                          </a:solidFill>
                          <a:latin typeface="Calibri" pitchFamily="34" charset="0"/>
                        </a:rPr>
                        <a:t>62,59%</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pl-PL" sz="1200" b="0" i="0" u="none" strike="noStrike" dirty="0">
                          <a:solidFill>
                            <a:schemeClr val="accent1">
                              <a:lumMod val="50000"/>
                            </a:schemeClr>
                          </a:solidFill>
                          <a:latin typeface="Calibri" pitchFamily="34" charset="0"/>
                        </a:rPr>
                        <a:t>72,70%</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pl-PL" sz="1200" b="0" i="0" u="none" strike="noStrike" dirty="0">
                          <a:solidFill>
                            <a:schemeClr val="accent1">
                              <a:lumMod val="50000"/>
                            </a:schemeClr>
                          </a:solidFill>
                          <a:latin typeface="Calibri" pitchFamily="34" charset="0"/>
                        </a:rPr>
                        <a:t>85,99%</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pl-PL" sz="1200" b="0" i="0" u="none" strike="noStrike" dirty="0">
                          <a:solidFill>
                            <a:schemeClr val="accent1">
                              <a:lumMod val="50000"/>
                            </a:schemeClr>
                          </a:solidFill>
                          <a:latin typeface="Calibri" pitchFamily="34" charset="0"/>
                        </a:rPr>
                        <a:t>94,41%</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pl-PL" sz="1200" b="0" i="0" u="none" strike="noStrike" dirty="0">
                          <a:solidFill>
                            <a:schemeClr val="accent1">
                              <a:lumMod val="50000"/>
                            </a:schemeClr>
                          </a:solidFill>
                          <a:latin typeface="Calibri" pitchFamily="34" charset="0"/>
                        </a:rPr>
                        <a:t>101,70%</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pl-PL" sz="1200" b="0" i="0" u="none" strike="noStrike" dirty="0">
                          <a:solidFill>
                            <a:schemeClr val="accent1">
                              <a:lumMod val="50000"/>
                            </a:schemeClr>
                          </a:solidFill>
                          <a:latin typeface="Calibri" pitchFamily="34" charset="0"/>
                        </a:rPr>
                        <a:t>112,55%</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pl-PL" sz="1200" b="0" i="0" u="none" strike="noStrike" dirty="0">
                          <a:solidFill>
                            <a:schemeClr val="accent1">
                              <a:lumMod val="50000"/>
                            </a:schemeClr>
                          </a:solidFill>
                          <a:latin typeface="Calibri" pitchFamily="34" charset="0"/>
                        </a:rPr>
                        <a:t>123,28%</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pl-PL" sz="1200" b="0" i="0" u="none" strike="noStrike" dirty="0">
                          <a:solidFill>
                            <a:schemeClr val="accent1">
                              <a:lumMod val="50000"/>
                            </a:schemeClr>
                          </a:solidFill>
                          <a:latin typeface="Calibri" pitchFamily="34" charset="0"/>
                        </a:rPr>
                        <a:t>118,89%</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0001"/>
                  </a:ext>
                </a:extLst>
              </a:tr>
              <a:tr h="223667">
                <a:tc vMerge="1">
                  <a:txBody>
                    <a:bodyPr/>
                    <a:lstStyle/>
                    <a:p>
                      <a:endParaRPr lang="pl-PL"/>
                    </a:p>
                  </a:txBody>
                  <a:tcPr/>
                </a:tc>
                <a:tc>
                  <a:txBody>
                    <a:bodyPr/>
                    <a:lstStyle/>
                    <a:p>
                      <a:pPr algn="l" fontAlgn="b"/>
                      <a:r>
                        <a:rPr lang="pl-PL" sz="1200" b="0" i="0" u="none" strike="noStrike" dirty="0">
                          <a:solidFill>
                            <a:schemeClr val="accent1">
                              <a:lumMod val="50000"/>
                            </a:schemeClr>
                          </a:solidFill>
                          <a:latin typeface="Calibri" pitchFamily="34" charset="0"/>
                        </a:rPr>
                        <a:t>Spain </a:t>
                      </a:r>
                    </a:p>
                  </a:txBody>
                  <a:tcPr marL="0" marR="0" marT="0" marB="0" anchor="b">
                    <a:lnL>
                      <a:noFill/>
                    </a:lnL>
                    <a:lnR>
                      <a:noFill/>
                    </a:lnR>
                    <a:lnT>
                      <a:noFill/>
                    </a:lnT>
                    <a:lnB>
                      <a:noFill/>
                    </a:lnB>
                  </a:tcPr>
                </a:tc>
                <a:tc>
                  <a:txBody>
                    <a:bodyPr/>
                    <a:lstStyle/>
                    <a:p>
                      <a:pPr algn="r" fontAlgn="b"/>
                      <a:r>
                        <a:rPr lang="pl-PL" sz="1200" b="0" i="0" u="none" strike="noStrike" dirty="0">
                          <a:solidFill>
                            <a:schemeClr val="accent1">
                              <a:lumMod val="50000"/>
                            </a:schemeClr>
                          </a:solidFill>
                          <a:latin typeface="Calibri" pitchFamily="34" charset="0"/>
                        </a:rPr>
                        <a:t>48,14%</a:t>
                      </a:r>
                    </a:p>
                  </a:txBody>
                  <a:tcPr marL="0" marR="0" marT="0" marB="0" anchor="b">
                    <a:lnL>
                      <a:noFill/>
                    </a:lnL>
                    <a:lnR>
                      <a:noFill/>
                    </a:lnR>
                    <a:lnT>
                      <a:noFill/>
                    </a:lnT>
                    <a:lnB>
                      <a:noFill/>
                    </a:lnB>
                  </a:tcPr>
                </a:tc>
                <a:tc>
                  <a:txBody>
                    <a:bodyPr/>
                    <a:lstStyle/>
                    <a:p>
                      <a:pPr algn="r" fontAlgn="b"/>
                      <a:r>
                        <a:rPr lang="pl-PL" sz="1200" b="0" i="0" u="none" strike="noStrike" dirty="0">
                          <a:solidFill>
                            <a:schemeClr val="accent1">
                              <a:lumMod val="50000"/>
                            </a:schemeClr>
                          </a:solidFill>
                          <a:latin typeface="Calibri" pitchFamily="34" charset="0"/>
                        </a:rPr>
                        <a:t>52,08%</a:t>
                      </a:r>
                    </a:p>
                  </a:txBody>
                  <a:tcPr marL="0" marR="0" marT="0" marB="0" anchor="b">
                    <a:lnL>
                      <a:noFill/>
                    </a:lnL>
                    <a:lnR>
                      <a:noFill/>
                    </a:lnR>
                    <a:lnT>
                      <a:noFill/>
                    </a:lnT>
                    <a:lnB>
                      <a:noFill/>
                    </a:lnB>
                  </a:tcPr>
                </a:tc>
                <a:tc>
                  <a:txBody>
                    <a:bodyPr/>
                    <a:lstStyle/>
                    <a:p>
                      <a:pPr algn="r" fontAlgn="b"/>
                      <a:r>
                        <a:rPr lang="pl-PL" sz="1200" b="0" i="0" u="none" strike="noStrike" dirty="0">
                          <a:solidFill>
                            <a:schemeClr val="accent1">
                              <a:lumMod val="50000"/>
                            </a:schemeClr>
                          </a:solidFill>
                          <a:latin typeface="Calibri" pitchFamily="34" charset="0"/>
                        </a:rPr>
                        <a:t>57,61%</a:t>
                      </a:r>
                    </a:p>
                  </a:txBody>
                  <a:tcPr marL="0" marR="0" marT="0" marB="0" anchor="b">
                    <a:lnL>
                      <a:noFill/>
                    </a:lnL>
                    <a:lnR>
                      <a:noFill/>
                    </a:lnR>
                    <a:lnT>
                      <a:noFill/>
                    </a:lnT>
                    <a:lnB>
                      <a:noFill/>
                    </a:lnB>
                  </a:tcPr>
                </a:tc>
                <a:tc>
                  <a:txBody>
                    <a:bodyPr/>
                    <a:lstStyle/>
                    <a:p>
                      <a:pPr algn="r" fontAlgn="b"/>
                      <a:r>
                        <a:rPr lang="pl-PL" sz="1200" b="0" i="0" u="none" strike="noStrike" dirty="0">
                          <a:solidFill>
                            <a:schemeClr val="accent1">
                              <a:lumMod val="50000"/>
                            </a:schemeClr>
                          </a:solidFill>
                          <a:latin typeface="Calibri" pitchFamily="34" charset="0"/>
                        </a:rPr>
                        <a:t>64,41%</a:t>
                      </a:r>
                    </a:p>
                  </a:txBody>
                  <a:tcPr marL="0" marR="0" marT="0" marB="0" anchor="b">
                    <a:lnL>
                      <a:noFill/>
                    </a:lnL>
                    <a:lnR>
                      <a:noFill/>
                    </a:lnR>
                    <a:lnT>
                      <a:noFill/>
                    </a:lnT>
                    <a:lnB>
                      <a:noFill/>
                    </a:lnB>
                  </a:tcPr>
                </a:tc>
                <a:tc>
                  <a:txBody>
                    <a:bodyPr/>
                    <a:lstStyle/>
                    <a:p>
                      <a:pPr algn="r" fontAlgn="b"/>
                      <a:r>
                        <a:rPr lang="pl-PL" sz="1200" b="0" i="0" u="none" strike="noStrike" dirty="0">
                          <a:solidFill>
                            <a:schemeClr val="accent1">
                              <a:lumMod val="50000"/>
                            </a:schemeClr>
                          </a:solidFill>
                          <a:latin typeface="Calibri" pitchFamily="34" charset="0"/>
                        </a:rPr>
                        <a:t>71,87%</a:t>
                      </a:r>
                    </a:p>
                  </a:txBody>
                  <a:tcPr marL="0" marR="0" marT="0" marB="0" anchor="b">
                    <a:lnL>
                      <a:noFill/>
                    </a:lnL>
                    <a:lnR>
                      <a:noFill/>
                    </a:lnR>
                    <a:lnT>
                      <a:noFill/>
                    </a:lnT>
                    <a:lnB>
                      <a:noFill/>
                    </a:lnB>
                  </a:tcPr>
                </a:tc>
                <a:tc>
                  <a:txBody>
                    <a:bodyPr/>
                    <a:lstStyle/>
                    <a:p>
                      <a:pPr algn="r" fontAlgn="b"/>
                      <a:r>
                        <a:rPr lang="pl-PL" sz="1200" b="0" i="0" u="none" strike="noStrike" dirty="0">
                          <a:solidFill>
                            <a:schemeClr val="accent1">
                              <a:lumMod val="50000"/>
                            </a:schemeClr>
                          </a:solidFill>
                          <a:latin typeface="Calibri" pitchFamily="34" charset="0"/>
                        </a:rPr>
                        <a:t>79,22%</a:t>
                      </a:r>
                    </a:p>
                  </a:txBody>
                  <a:tcPr marL="0" marR="0" marT="0" marB="0" anchor="b">
                    <a:lnL>
                      <a:noFill/>
                    </a:lnL>
                    <a:lnR>
                      <a:noFill/>
                    </a:lnR>
                    <a:lnT>
                      <a:noFill/>
                    </a:lnT>
                    <a:lnB>
                      <a:noFill/>
                    </a:lnB>
                  </a:tcPr>
                </a:tc>
                <a:tc>
                  <a:txBody>
                    <a:bodyPr/>
                    <a:lstStyle/>
                    <a:p>
                      <a:pPr algn="r" fontAlgn="b"/>
                      <a:r>
                        <a:rPr lang="pl-PL" sz="1200" b="0" i="0" u="none" strike="noStrike" dirty="0">
                          <a:solidFill>
                            <a:schemeClr val="accent1">
                              <a:lumMod val="50000"/>
                            </a:schemeClr>
                          </a:solidFill>
                          <a:latin typeface="Calibri" pitchFamily="34" charset="0"/>
                        </a:rPr>
                        <a:t>83,24%</a:t>
                      </a:r>
                    </a:p>
                  </a:txBody>
                  <a:tcPr marL="0" marR="0" marT="0" marB="0" anchor="b">
                    <a:lnL>
                      <a:noFill/>
                    </a:lnL>
                    <a:lnR>
                      <a:noFill/>
                    </a:lnR>
                    <a:lnT>
                      <a:noFill/>
                    </a:lnT>
                    <a:lnB>
                      <a:noFill/>
                    </a:lnB>
                  </a:tcPr>
                </a:tc>
                <a:tc>
                  <a:txBody>
                    <a:bodyPr/>
                    <a:lstStyle/>
                    <a:p>
                      <a:pPr algn="r" fontAlgn="b"/>
                      <a:r>
                        <a:rPr lang="pl-PL" sz="1200" b="0" i="0" u="none" strike="noStrike" dirty="0">
                          <a:solidFill>
                            <a:schemeClr val="accent1">
                              <a:lumMod val="50000"/>
                            </a:schemeClr>
                          </a:solidFill>
                          <a:latin typeface="Calibri" pitchFamily="34" charset="0"/>
                        </a:rPr>
                        <a:t>83,92%</a:t>
                      </a:r>
                    </a:p>
                  </a:txBody>
                  <a:tcPr marL="0" marR="0" marT="0" marB="0" anchor="b">
                    <a:lnL>
                      <a:noFill/>
                    </a:lnL>
                    <a:lnR>
                      <a:noFill/>
                    </a:lnR>
                    <a:lnT>
                      <a:noFill/>
                    </a:lnT>
                    <a:lnB>
                      <a:noFill/>
                    </a:lnB>
                  </a:tcPr>
                </a:tc>
                <a:tc>
                  <a:txBody>
                    <a:bodyPr/>
                    <a:lstStyle/>
                    <a:p>
                      <a:pPr algn="r" fontAlgn="b"/>
                      <a:r>
                        <a:rPr lang="pl-PL" sz="1200" b="0" i="0" u="none" strike="noStrike" dirty="0">
                          <a:solidFill>
                            <a:schemeClr val="accent1">
                              <a:lumMod val="50000"/>
                            </a:schemeClr>
                          </a:solidFill>
                          <a:latin typeface="Calibri" pitchFamily="34" charset="0"/>
                        </a:rPr>
                        <a:t>86,43%</a:t>
                      </a:r>
                    </a:p>
                  </a:txBody>
                  <a:tcPr marL="0" marR="0" marT="0" marB="0" anchor="b">
                    <a:lnL>
                      <a:noFill/>
                    </a:lnL>
                    <a:lnR>
                      <a:noFill/>
                    </a:lnR>
                    <a:lnT>
                      <a:noFill/>
                    </a:lnT>
                    <a:lnB>
                      <a:noFill/>
                    </a:lnB>
                  </a:tcPr>
                </a:tc>
                <a:tc>
                  <a:txBody>
                    <a:bodyPr/>
                    <a:lstStyle/>
                    <a:p>
                      <a:pPr algn="r" fontAlgn="b"/>
                      <a:r>
                        <a:rPr lang="pl-PL" sz="1200" b="0" i="0" u="none" strike="noStrike">
                          <a:solidFill>
                            <a:schemeClr val="accent1">
                              <a:lumMod val="50000"/>
                            </a:schemeClr>
                          </a:solidFill>
                          <a:latin typeface="Calibri" pitchFamily="34" charset="0"/>
                        </a:rPr>
                        <a:t>85,69%</a:t>
                      </a:r>
                    </a:p>
                  </a:txBody>
                  <a:tcPr marL="0" marR="0" marT="0" marB="0" anchor="b">
                    <a:lnL>
                      <a:noFill/>
                    </a:lnL>
                    <a:lnR>
                      <a:noFill/>
                    </a:lnR>
                    <a:lnT>
                      <a:noFill/>
                    </a:lnT>
                    <a:lnB>
                      <a:noFill/>
                    </a:lnB>
                  </a:tcPr>
                </a:tc>
                <a:extLst>
                  <a:ext uri="{0D108BD9-81ED-4DB2-BD59-A6C34878D82A}">
                    <a16:rowId xmlns:a16="http://schemas.microsoft.com/office/drawing/2014/main" val="10002"/>
                  </a:ext>
                </a:extLst>
              </a:tr>
              <a:tr h="223667">
                <a:tc vMerge="1">
                  <a:txBody>
                    <a:bodyPr/>
                    <a:lstStyle/>
                    <a:p>
                      <a:endParaRPr lang="pl-PL"/>
                    </a:p>
                  </a:txBody>
                  <a:tcPr/>
                </a:tc>
                <a:tc>
                  <a:txBody>
                    <a:bodyPr/>
                    <a:lstStyle/>
                    <a:p>
                      <a:pPr algn="l" fontAlgn="b"/>
                      <a:r>
                        <a:rPr lang="pl-PL" sz="1200" b="0" i="0" u="none" strike="noStrike" dirty="0">
                          <a:solidFill>
                            <a:schemeClr val="accent1">
                              <a:lumMod val="50000"/>
                            </a:schemeClr>
                          </a:solidFill>
                          <a:latin typeface="Calibri" pitchFamily="34" charset="0"/>
                        </a:rPr>
                        <a:t>United Kingdom </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74,89%</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76,15%</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82,73%</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87,53%</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92,55%</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98,34%</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92,81%</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84,45%</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103,68%</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99,16%</a:t>
                      </a:r>
                    </a:p>
                  </a:txBody>
                  <a:tcPr marL="0" marR="0" marT="0" marB="0" anchor="b">
                    <a:lnL>
                      <a:noFill/>
                    </a:lnL>
                    <a:lnR>
                      <a:noFill/>
                    </a:lnR>
                    <a:lnT>
                      <a:noFill/>
                    </a:lnT>
                    <a:lnB>
                      <a:noFill/>
                    </a:lnB>
                    <a:noFill/>
                  </a:tcPr>
                </a:tc>
                <a:extLst>
                  <a:ext uri="{0D108BD9-81ED-4DB2-BD59-A6C34878D82A}">
                    <a16:rowId xmlns:a16="http://schemas.microsoft.com/office/drawing/2014/main" val="10003"/>
                  </a:ext>
                </a:extLst>
              </a:tr>
              <a:tr h="223667">
                <a:tc rowSpan="3">
                  <a:txBody>
                    <a:bodyPr/>
                    <a:lstStyle/>
                    <a:p>
                      <a:pPr algn="ctr" fontAlgn="b"/>
                      <a:r>
                        <a:rPr lang="pl-PL" sz="1200" b="0" i="0" u="none" strike="noStrike" dirty="0">
                          <a:solidFill>
                            <a:schemeClr val="accent1">
                              <a:lumMod val="50000"/>
                            </a:schemeClr>
                          </a:solidFill>
                          <a:latin typeface="Calibri" pitchFamily="34" charset="0"/>
                        </a:rPr>
                        <a:t>Property price index</a:t>
                      </a:r>
                    </a:p>
                  </a:txBody>
                  <a:tcPr marL="0" marR="0" marT="0" marB="0" anchor="ctr">
                    <a:lnL>
                      <a:noFill/>
                    </a:lnL>
                    <a:lnR>
                      <a:noFill/>
                    </a:lnR>
                    <a:lnT>
                      <a:noFill/>
                    </a:lnT>
                    <a:lnB>
                      <a:noFill/>
                    </a:lnB>
                  </a:tcPr>
                </a:tc>
                <a:tc>
                  <a:txBody>
                    <a:bodyPr/>
                    <a:lstStyle/>
                    <a:p>
                      <a:pPr algn="l" fontAlgn="b"/>
                      <a:r>
                        <a:rPr lang="pl-PL" sz="1200" b="0" i="0" u="none" strike="noStrike" dirty="0">
                          <a:solidFill>
                            <a:schemeClr val="accent1">
                              <a:lumMod val="50000"/>
                            </a:schemeClr>
                          </a:solidFill>
                          <a:latin typeface="Calibri" pitchFamily="34" charset="0"/>
                        </a:rPr>
                        <a:t>Ireland </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60,6</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64,9</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74,1</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82,4</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88,5</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100,5</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100,0</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90,9</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78,5</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66,3</a:t>
                      </a:r>
                    </a:p>
                  </a:txBody>
                  <a:tcPr marL="0" marR="0" marT="0" marB="0" anchor="b">
                    <a:lnL>
                      <a:noFill/>
                    </a:lnL>
                    <a:lnR>
                      <a:noFill/>
                    </a:lnR>
                    <a:lnT>
                      <a:noFill/>
                    </a:lnT>
                    <a:lnB>
                      <a:noFill/>
                    </a:lnB>
                    <a:noFill/>
                  </a:tcPr>
                </a:tc>
                <a:extLst>
                  <a:ext uri="{0D108BD9-81ED-4DB2-BD59-A6C34878D82A}">
                    <a16:rowId xmlns:a16="http://schemas.microsoft.com/office/drawing/2014/main" val="10004"/>
                  </a:ext>
                </a:extLst>
              </a:tr>
              <a:tr h="223667">
                <a:tc vMerge="1">
                  <a:txBody>
                    <a:bodyPr/>
                    <a:lstStyle/>
                    <a:p>
                      <a:endParaRPr lang="pl-PL"/>
                    </a:p>
                  </a:txBody>
                  <a:tcPr/>
                </a:tc>
                <a:tc>
                  <a:txBody>
                    <a:bodyPr/>
                    <a:lstStyle/>
                    <a:p>
                      <a:pPr algn="l" fontAlgn="b"/>
                      <a:r>
                        <a:rPr lang="pl-PL" sz="1200" b="0" i="0" u="none" strike="noStrike">
                          <a:solidFill>
                            <a:schemeClr val="accent1">
                              <a:lumMod val="50000"/>
                            </a:schemeClr>
                          </a:solidFill>
                          <a:latin typeface="Calibri" pitchFamily="34" charset="0"/>
                        </a:rPr>
                        <a:t>Spain </a:t>
                      </a:r>
                    </a:p>
                  </a:txBody>
                  <a:tcPr marL="0" marR="0" marT="0" marB="0" anchor="b">
                    <a:lnL>
                      <a:noFill/>
                    </a:lnL>
                    <a:lnR>
                      <a:noFill/>
                    </a:lnR>
                    <a:lnT>
                      <a:noFill/>
                    </a:lnT>
                    <a:lnB>
                      <a:noFill/>
                    </a:lnB>
                  </a:tcPr>
                </a:tc>
                <a:tc>
                  <a:txBody>
                    <a:bodyPr/>
                    <a:lstStyle/>
                    <a:p>
                      <a:pPr algn="r" fontAlgn="b"/>
                      <a:r>
                        <a:rPr lang="pl-PL" sz="1200" b="0" i="0" u="none" strike="noStrike">
                          <a:solidFill>
                            <a:schemeClr val="accent1">
                              <a:lumMod val="50000"/>
                            </a:schemeClr>
                          </a:solidFill>
                          <a:latin typeface="Calibri" pitchFamily="34" charset="0"/>
                        </a:rPr>
                        <a:t>47,0</a:t>
                      </a:r>
                    </a:p>
                  </a:txBody>
                  <a:tcPr marL="0" marR="0" marT="0" marB="0" anchor="b">
                    <a:lnL>
                      <a:noFill/>
                    </a:lnL>
                    <a:lnR>
                      <a:noFill/>
                    </a:lnR>
                    <a:lnT>
                      <a:noFill/>
                    </a:lnT>
                    <a:lnB>
                      <a:noFill/>
                    </a:lnB>
                  </a:tcPr>
                </a:tc>
                <a:tc>
                  <a:txBody>
                    <a:bodyPr/>
                    <a:lstStyle/>
                    <a:p>
                      <a:pPr algn="r" fontAlgn="b"/>
                      <a:r>
                        <a:rPr lang="pl-PL" sz="1200" b="0" i="0" u="none" strike="noStrike">
                          <a:solidFill>
                            <a:schemeClr val="accent1">
                              <a:lumMod val="50000"/>
                            </a:schemeClr>
                          </a:solidFill>
                          <a:latin typeface="Calibri" pitchFamily="34" charset="0"/>
                        </a:rPr>
                        <a:t>54,4</a:t>
                      </a:r>
                    </a:p>
                  </a:txBody>
                  <a:tcPr marL="0" marR="0" marT="0" marB="0" anchor="b">
                    <a:lnL>
                      <a:noFill/>
                    </a:lnL>
                    <a:lnR>
                      <a:noFill/>
                    </a:lnR>
                    <a:lnT>
                      <a:noFill/>
                    </a:lnT>
                    <a:lnB>
                      <a:noFill/>
                    </a:lnB>
                  </a:tcPr>
                </a:tc>
                <a:tc>
                  <a:txBody>
                    <a:bodyPr/>
                    <a:lstStyle/>
                    <a:p>
                      <a:pPr algn="r" fontAlgn="b"/>
                      <a:r>
                        <a:rPr lang="pl-PL" sz="1200" b="0" i="0" u="none" strike="noStrike">
                          <a:solidFill>
                            <a:schemeClr val="accent1">
                              <a:lumMod val="50000"/>
                            </a:schemeClr>
                          </a:solidFill>
                          <a:latin typeface="Calibri" pitchFamily="34" charset="0"/>
                        </a:rPr>
                        <a:t>64,0</a:t>
                      </a:r>
                    </a:p>
                  </a:txBody>
                  <a:tcPr marL="0" marR="0" marT="0" marB="0" anchor="b">
                    <a:lnL>
                      <a:noFill/>
                    </a:lnL>
                    <a:lnR>
                      <a:noFill/>
                    </a:lnR>
                    <a:lnT>
                      <a:noFill/>
                    </a:lnT>
                    <a:lnB>
                      <a:noFill/>
                    </a:lnB>
                  </a:tcPr>
                </a:tc>
                <a:tc>
                  <a:txBody>
                    <a:bodyPr/>
                    <a:lstStyle/>
                    <a:p>
                      <a:pPr algn="r" fontAlgn="b"/>
                      <a:r>
                        <a:rPr lang="pl-PL" sz="1200" b="0" i="0" u="none" strike="noStrike">
                          <a:solidFill>
                            <a:schemeClr val="accent1">
                              <a:lumMod val="50000"/>
                            </a:schemeClr>
                          </a:solidFill>
                          <a:latin typeface="Calibri" pitchFamily="34" charset="0"/>
                        </a:rPr>
                        <a:t>75,2</a:t>
                      </a:r>
                    </a:p>
                  </a:txBody>
                  <a:tcPr marL="0" marR="0" marT="0" marB="0" anchor="b">
                    <a:lnL>
                      <a:noFill/>
                    </a:lnL>
                    <a:lnR>
                      <a:noFill/>
                    </a:lnR>
                    <a:lnT>
                      <a:noFill/>
                    </a:lnT>
                    <a:lnB>
                      <a:noFill/>
                    </a:lnB>
                  </a:tcPr>
                </a:tc>
                <a:tc>
                  <a:txBody>
                    <a:bodyPr/>
                    <a:lstStyle/>
                    <a:p>
                      <a:pPr algn="r" fontAlgn="b"/>
                      <a:r>
                        <a:rPr lang="pl-PL" sz="1200" b="0" i="0" u="none" strike="noStrike">
                          <a:solidFill>
                            <a:schemeClr val="accent1">
                              <a:lumMod val="50000"/>
                            </a:schemeClr>
                          </a:solidFill>
                          <a:latin typeface="Calibri" pitchFamily="34" charset="0"/>
                        </a:rPr>
                        <a:t>85,6</a:t>
                      </a:r>
                    </a:p>
                  </a:txBody>
                  <a:tcPr marL="0" marR="0" marT="0" marB="0" anchor="b">
                    <a:lnL>
                      <a:noFill/>
                    </a:lnL>
                    <a:lnR>
                      <a:noFill/>
                    </a:lnR>
                    <a:lnT>
                      <a:noFill/>
                    </a:lnT>
                    <a:lnB>
                      <a:noFill/>
                    </a:lnB>
                  </a:tcPr>
                </a:tc>
                <a:tc>
                  <a:txBody>
                    <a:bodyPr/>
                    <a:lstStyle/>
                    <a:p>
                      <a:pPr algn="r" fontAlgn="b"/>
                      <a:r>
                        <a:rPr lang="pl-PL" sz="1200" b="0" i="0" u="none" strike="noStrike" dirty="0">
                          <a:solidFill>
                            <a:schemeClr val="accent1">
                              <a:lumMod val="50000"/>
                            </a:schemeClr>
                          </a:solidFill>
                          <a:latin typeface="Calibri" pitchFamily="34" charset="0"/>
                        </a:rPr>
                        <a:t>94,6</a:t>
                      </a:r>
                    </a:p>
                  </a:txBody>
                  <a:tcPr marL="0" marR="0" marT="0" marB="0" anchor="b">
                    <a:lnL>
                      <a:noFill/>
                    </a:lnL>
                    <a:lnR>
                      <a:noFill/>
                    </a:lnR>
                    <a:lnT>
                      <a:noFill/>
                    </a:lnT>
                    <a:lnB>
                      <a:noFill/>
                    </a:lnB>
                  </a:tcPr>
                </a:tc>
                <a:tc>
                  <a:txBody>
                    <a:bodyPr/>
                    <a:lstStyle/>
                    <a:p>
                      <a:pPr algn="r" fontAlgn="b"/>
                      <a:r>
                        <a:rPr lang="pl-PL" sz="1200" b="0" i="0" u="none" strike="noStrike">
                          <a:solidFill>
                            <a:schemeClr val="accent1">
                              <a:lumMod val="50000"/>
                            </a:schemeClr>
                          </a:solidFill>
                          <a:latin typeface="Calibri" pitchFamily="34" charset="0"/>
                        </a:rPr>
                        <a:t>100,0</a:t>
                      </a:r>
                    </a:p>
                  </a:txBody>
                  <a:tcPr marL="0" marR="0" marT="0" marB="0" anchor="b">
                    <a:lnL>
                      <a:noFill/>
                    </a:lnL>
                    <a:lnR>
                      <a:noFill/>
                    </a:lnR>
                    <a:lnT>
                      <a:noFill/>
                    </a:lnT>
                    <a:lnB>
                      <a:noFill/>
                    </a:lnB>
                  </a:tcPr>
                </a:tc>
                <a:tc>
                  <a:txBody>
                    <a:bodyPr/>
                    <a:lstStyle/>
                    <a:p>
                      <a:pPr algn="r" fontAlgn="b"/>
                      <a:r>
                        <a:rPr lang="pl-PL" sz="1200" b="0" i="0" u="none" strike="noStrike">
                          <a:solidFill>
                            <a:schemeClr val="accent1">
                              <a:lumMod val="50000"/>
                            </a:schemeClr>
                          </a:solidFill>
                          <a:latin typeface="Calibri" pitchFamily="34" charset="0"/>
                        </a:rPr>
                        <a:t>100,7</a:t>
                      </a:r>
                    </a:p>
                  </a:txBody>
                  <a:tcPr marL="0" marR="0" marT="0" marB="0" anchor="b">
                    <a:lnL>
                      <a:noFill/>
                    </a:lnL>
                    <a:lnR>
                      <a:noFill/>
                    </a:lnR>
                    <a:lnT>
                      <a:noFill/>
                    </a:lnT>
                    <a:lnB>
                      <a:noFill/>
                    </a:lnB>
                  </a:tcPr>
                </a:tc>
                <a:tc>
                  <a:txBody>
                    <a:bodyPr/>
                    <a:lstStyle/>
                    <a:p>
                      <a:pPr algn="r" fontAlgn="b"/>
                      <a:r>
                        <a:rPr lang="pl-PL" sz="1200" b="0" i="0" u="none" strike="noStrike">
                          <a:solidFill>
                            <a:schemeClr val="accent1">
                              <a:lumMod val="50000"/>
                            </a:schemeClr>
                          </a:solidFill>
                          <a:latin typeface="Calibri" pitchFamily="34" charset="0"/>
                        </a:rPr>
                        <a:t>93,2</a:t>
                      </a:r>
                    </a:p>
                  </a:txBody>
                  <a:tcPr marL="0" marR="0" marT="0" marB="0" anchor="b">
                    <a:lnL>
                      <a:noFill/>
                    </a:lnL>
                    <a:lnR>
                      <a:noFill/>
                    </a:lnR>
                    <a:lnT>
                      <a:noFill/>
                    </a:lnT>
                    <a:lnB>
                      <a:noFill/>
                    </a:lnB>
                  </a:tcPr>
                </a:tc>
                <a:tc>
                  <a:txBody>
                    <a:bodyPr/>
                    <a:lstStyle/>
                    <a:p>
                      <a:pPr algn="r" fontAlgn="b"/>
                      <a:r>
                        <a:rPr lang="pl-PL" sz="1200" b="0" i="0" u="none" strike="noStrike">
                          <a:solidFill>
                            <a:schemeClr val="accent1">
                              <a:lumMod val="50000"/>
                            </a:schemeClr>
                          </a:solidFill>
                          <a:latin typeface="Calibri" pitchFamily="34" charset="0"/>
                        </a:rPr>
                        <a:t>89,6</a:t>
                      </a:r>
                    </a:p>
                  </a:txBody>
                  <a:tcPr marL="0" marR="0" marT="0" marB="0" anchor="b">
                    <a:lnL>
                      <a:noFill/>
                    </a:lnL>
                    <a:lnR>
                      <a:noFill/>
                    </a:lnR>
                    <a:lnT>
                      <a:noFill/>
                    </a:lnT>
                    <a:lnB>
                      <a:noFill/>
                    </a:lnB>
                  </a:tcPr>
                </a:tc>
                <a:extLst>
                  <a:ext uri="{0D108BD9-81ED-4DB2-BD59-A6C34878D82A}">
                    <a16:rowId xmlns:a16="http://schemas.microsoft.com/office/drawing/2014/main" val="10005"/>
                  </a:ext>
                </a:extLst>
              </a:tr>
              <a:tr h="223667">
                <a:tc vMerge="1">
                  <a:txBody>
                    <a:bodyPr/>
                    <a:lstStyle/>
                    <a:p>
                      <a:endParaRPr lang="pl-PL"/>
                    </a:p>
                  </a:txBody>
                  <a:tcPr/>
                </a:tc>
                <a:tc>
                  <a:txBody>
                    <a:bodyPr/>
                    <a:lstStyle/>
                    <a:p>
                      <a:pPr algn="l" fontAlgn="b"/>
                      <a:r>
                        <a:rPr lang="pl-PL" sz="1200" b="0" i="0" u="none" strike="noStrike" dirty="0">
                          <a:solidFill>
                            <a:schemeClr val="accent1">
                              <a:lumMod val="50000"/>
                            </a:schemeClr>
                          </a:solidFill>
                          <a:latin typeface="Calibri" pitchFamily="34" charset="0"/>
                        </a:rPr>
                        <a:t>United Kingdom </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50,3</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63,0</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72,8</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82,9</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85,6</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93,5</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100,0</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85,3</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88,1</a:t>
                      </a:r>
                    </a:p>
                  </a:txBody>
                  <a:tcPr marL="0" marR="0" marT="0" marB="0" anchor="b">
                    <a:lnL>
                      <a:noFill/>
                    </a:lnL>
                    <a:lnR>
                      <a:noFill/>
                    </a:lnR>
                    <a:lnT>
                      <a:noFill/>
                    </a:lnT>
                    <a:lnB>
                      <a:noFill/>
                    </a:lnB>
                    <a:noFill/>
                  </a:tcPr>
                </a:tc>
                <a:tc>
                  <a:txBody>
                    <a:bodyPr/>
                    <a:lstStyle/>
                    <a:p>
                      <a:pPr algn="r" fontAlgn="b"/>
                      <a:r>
                        <a:rPr lang="pl-PL" sz="1200" b="0" i="0" u="none" strike="noStrike" dirty="0">
                          <a:solidFill>
                            <a:schemeClr val="accent1">
                              <a:lumMod val="50000"/>
                            </a:schemeClr>
                          </a:solidFill>
                          <a:latin typeface="Calibri" pitchFamily="34" charset="0"/>
                        </a:rPr>
                        <a:t>88,6</a:t>
                      </a:r>
                    </a:p>
                  </a:txBody>
                  <a:tcPr marL="0" marR="0" marT="0" marB="0" anchor="b">
                    <a:lnL>
                      <a:noFill/>
                    </a:lnL>
                    <a:lnR>
                      <a:noFill/>
                    </a:lnR>
                    <a:lnT>
                      <a:noFill/>
                    </a:lnT>
                    <a:lnB>
                      <a:noFill/>
                    </a:lnB>
                    <a:noFill/>
                  </a:tcPr>
                </a:tc>
                <a:extLst>
                  <a:ext uri="{0D108BD9-81ED-4DB2-BD59-A6C34878D82A}">
                    <a16:rowId xmlns:a16="http://schemas.microsoft.com/office/drawing/2014/main" val="10006"/>
                  </a:ext>
                </a:extLst>
              </a:tr>
            </a:tbl>
          </a:graphicData>
        </a:graphic>
      </p:graphicFrame>
      <p:sp>
        <p:nvSpPr>
          <p:cNvPr id="22" name="TextBox 22"/>
          <p:cNvSpPr txBox="1">
            <a:spLocks noChangeArrowheads="1"/>
          </p:cNvSpPr>
          <p:nvPr/>
        </p:nvSpPr>
        <p:spPr bwMode="auto">
          <a:xfrm>
            <a:off x="0" y="6581001"/>
            <a:ext cx="3561347" cy="276999"/>
          </a:xfrm>
          <a:prstGeom prst="rect">
            <a:avLst/>
          </a:prstGeom>
          <a:noFill/>
          <a:ln w="9525">
            <a:noFill/>
            <a:miter lim="800000"/>
            <a:headEnd/>
            <a:tailEnd/>
          </a:ln>
        </p:spPr>
        <p:txBody>
          <a:bodyPr wrap="square">
            <a:spAutoFit/>
          </a:bodyPr>
          <a:lstStyle/>
          <a:p>
            <a:r>
              <a:rPr lang="pl-PL" sz="1200" dirty="0">
                <a:solidFill>
                  <a:schemeClr val="accent1">
                    <a:lumMod val="50000"/>
                  </a:schemeClr>
                </a:solidFill>
              </a:rPr>
              <a:t>Source: Eurostat, ECB, </a:t>
            </a:r>
            <a:r>
              <a:rPr lang="pl-PL" sz="1200" dirty="0" err="1">
                <a:solidFill>
                  <a:schemeClr val="accent1">
                    <a:lumMod val="50000"/>
                  </a:schemeClr>
                </a:solidFill>
              </a:rPr>
              <a:t>Nationwide</a:t>
            </a:r>
            <a:endParaRPr lang="pl-PL" sz="1200" dirty="0">
              <a:solidFill>
                <a:schemeClr val="accent1">
                  <a:lumMod val="50000"/>
                </a:schemeClr>
              </a:solidFill>
            </a:endParaRPr>
          </a:p>
        </p:txBody>
      </p:sp>
      <p:sp>
        <p:nvSpPr>
          <p:cNvPr id="2" name="Tytuł 1"/>
          <p:cNvSpPr>
            <a:spLocks noGrp="1"/>
          </p:cNvSpPr>
          <p:nvPr>
            <p:ph type="title"/>
          </p:nvPr>
        </p:nvSpPr>
        <p:spPr>
          <a:ln>
            <a:noFill/>
          </a:ln>
        </p:spPr>
        <p:txBody>
          <a:bodyPr>
            <a:noAutofit/>
          </a:bodyPr>
          <a:lstStyle/>
          <a:p>
            <a:r>
              <a:rPr lang="pl-PL" b="1" dirty="0"/>
              <a:t>IV. Financial </a:t>
            </a:r>
            <a:r>
              <a:rPr lang="pl-PL" b="1" dirty="0" err="1"/>
              <a:t>Globalization</a:t>
            </a:r>
            <a:r>
              <a:rPr lang="pl-PL" b="1" dirty="0"/>
              <a:t/>
            </a:r>
            <a:br>
              <a:rPr lang="pl-PL" b="1" dirty="0"/>
            </a:br>
            <a:endParaRPr lang="pl-PL" b="1" dirty="0"/>
          </a:p>
        </p:txBody>
      </p:sp>
      <p:sp>
        <p:nvSpPr>
          <p:cNvPr id="23" name="Symbol zastępczy numeru slajdu 22"/>
          <p:cNvSpPr>
            <a:spLocks noGrp="1"/>
          </p:cNvSpPr>
          <p:nvPr>
            <p:ph type="sldNum" sz="quarter" idx="12"/>
          </p:nvPr>
        </p:nvSpPr>
        <p:spPr/>
        <p:txBody>
          <a:bodyPr/>
          <a:lstStyle/>
          <a:p>
            <a:fld id="{8D1FC8B6-41DB-4822-87E1-C13C2FDCA1CB}" type="slidenum">
              <a:rPr lang="pl-PL" smtClean="0"/>
              <a:pPr/>
              <a:t>27</a:t>
            </a:fld>
            <a:endParaRPr lang="pl-PL" dirty="0"/>
          </a:p>
        </p:txBody>
      </p:sp>
    </p:spTree>
    <p:extLst>
      <p:ext uri="{BB962C8B-B14F-4D97-AF65-F5344CB8AC3E}">
        <p14:creationId xmlns:p14="http://schemas.microsoft.com/office/powerpoint/2010/main" val="4225889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a:t>IV. Financial </a:t>
            </a:r>
            <a:r>
              <a:rPr lang="pl-PL" b="1" dirty="0" err="1"/>
              <a:t>Globalization</a:t>
            </a:r>
            <a:r>
              <a:rPr lang="pl-PL" b="1" dirty="0"/>
              <a:t/>
            </a:r>
            <a:br>
              <a:rPr lang="pl-PL" b="1" dirty="0"/>
            </a:br>
            <a:endParaRPr lang="pl-PL" b="1" dirty="0"/>
          </a:p>
        </p:txBody>
      </p:sp>
      <p:sp>
        <p:nvSpPr>
          <p:cNvPr id="3" name="Symbol zastępczy zawartości 2"/>
          <p:cNvSpPr>
            <a:spLocks noGrp="1"/>
          </p:cNvSpPr>
          <p:nvPr>
            <p:ph idx="1"/>
          </p:nvPr>
        </p:nvSpPr>
        <p:spPr/>
        <p:txBody>
          <a:bodyPr>
            <a:noAutofit/>
          </a:bodyPr>
          <a:lstStyle/>
          <a:p>
            <a:pPr lvl="0" algn="just"/>
            <a:r>
              <a:rPr lang="en-US" sz="2000" dirty="0"/>
              <a:t>Even though the deeper causes of the financial crises include various faulty policies, one cannot deny, that the risks of various disturbances in a financially interconnected world are higher than in a world where countries are financially isolated from each other. However, these risks have to be compared with the huge gains due to financial globalization if the right institutions and policies are in place. </a:t>
            </a:r>
            <a:endParaRPr lang="pl-PL" sz="2000" dirty="0"/>
          </a:p>
          <a:p>
            <a:pPr lvl="0" algn="just"/>
            <a:r>
              <a:rPr lang="en-US" sz="2000" dirty="0"/>
              <a:t>Institutions in the host countries determine not only the amount of the incoming financial flows (Policy 1 in diagram 1) but also their composition (Policy 2).</a:t>
            </a:r>
            <a:endParaRPr lang="pl-PL" sz="2000" dirty="0"/>
          </a:p>
          <a:p>
            <a:pPr algn="just"/>
            <a:r>
              <a:rPr lang="en-US" sz="2000" dirty="0"/>
              <a:t>As I noted in section I, FDI is from the point of view of economic growth the most important financial inflow because of its strong link to technology transfer. However only some countries get large amounts of FDI: those with institutions and policies which respect private property rights and create a reasonable expectation that sudden policy reversals will be avoided. Very large economies like China can attract for a certain time, large amounts of FDI even if these fundamentals are weak. </a:t>
            </a:r>
            <a:endParaRPr lang="pl-PL" sz="2000" dirty="0"/>
          </a:p>
          <a:p>
            <a:pPr algn="just"/>
            <a:r>
              <a:rPr lang="en-US" sz="2000" dirty="0"/>
              <a:t>Some other financial inflows, e.g. portfolio capital, international bank lending, are less strongly linked to the host country’s economic growth. This is especially true if these inflows finance mortgage credit booms, or fiscal booms. However, one should remember that these excesses are largely due to various combinations of bad policies rather than the inflows themselves.</a:t>
            </a:r>
            <a:endParaRPr lang="pl-PL" sz="2000" dirty="0"/>
          </a:p>
          <a:p>
            <a:pPr algn="just"/>
            <a:endParaRPr lang="pl-PL" sz="2000" dirty="0"/>
          </a:p>
        </p:txBody>
      </p:sp>
      <p:sp>
        <p:nvSpPr>
          <p:cNvPr id="4" name="Symbol zastępczy numeru slajdu 3"/>
          <p:cNvSpPr>
            <a:spLocks noGrp="1"/>
          </p:cNvSpPr>
          <p:nvPr>
            <p:ph type="sldNum" sz="quarter" idx="12"/>
          </p:nvPr>
        </p:nvSpPr>
        <p:spPr/>
        <p:txBody>
          <a:bodyPr/>
          <a:lstStyle/>
          <a:p>
            <a:fld id="{8D1FC8B6-41DB-4822-87E1-C13C2FDCA1CB}" type="slidenum">
              <a:rPr lang="pl-PL" smtClean="0"/>
              <a:pPr/>
              <a:t>28</a:t>
            </a:fld>
            <a:endParaRPr lang="pl-PL" dirty="0"/>
          </a:p>
        </p:txBody>
      </p:sp>
    </p:spTree>
    <p:extLst>
      <p:ext uri="{BB962C8B-B14F-4D97-AF65-F5344CB8AC3E}">
        <p14:creationId xmlns:p14="http://schemas.microsoft.com/office/powerpoint/2010/main" val="37170091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a:spLocks noChangeArrowheads="1"/>
          </p:cNvSpPr>
          <p:nvPr/>
        </p:nvSpPr>
        <p:spPr bwMode="auto">
          <a:xfrm>
            <a:off x="1524001" y="890202"/>
            <a:ext cx="138564" cy="27699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dirty="0">
              <a:solidFill>
                <a:schemeClr val="accent1">
                  <a:lumMod val="50000"/>
                </a:schemeClr>
              </a:solidFill>
              <a:latin typeface="+mj-lt"/>
            </a:endParaRPr>
          </a:p>
        </p:txBody>
      </p:sp>
      <p:sp>
        <p:nvSpPr>
          <p:cNvPr id="25" name="Tytuł 1"/>
          <p:cNvSpPr txBox="1">
            <a:spLocks/>
          </p:cNvSpPr>
          <p:nvPr/>
        </p:nvSpPr>
        <p:spPr>
          <a:xfrm>
            <a:off x="890588" y="747740"/>
            <a:ext cx="6172200" cy="589359"/>
          </a:xfrm>
          <a:prstGeom prst="rect">
            <a:avLst/>
          </a:prstGeom>
          <a:solidFill>
            <a:schemeClr val="bg1"/>
          </a:solidFill>
          <a:ln>
            <a:noFill/>
          </a:ln>
        </p:spPr>
        <p:txBody>
          <a:bodyPr anchor="ctr">
            <a:normAutofit/>
          </a:bodyPr>
          <a:lstStyle/>
          <a:p>
            <a:pPr>
              <a:defRPr/>
            </a:pPr>
            <a:r>
              <a:rPr lang="pl-PL" sz="2000" dirty="0">
                <a:solidFill>
                  <a:schemeClr val="accent1">
                    <a:lumMod val="50000"/>
                  </a:schemeClr>
                </a:solidFill>
                <a:latin typeface="+mj-lt"/>
                <a:ea typeface="+mj-ea"/>
                <a:cs typeface="+mj-cs"/>
              </a:rPr>
              <a:t>Diagram 8: The dynamics of </a:t>
            </a:r>
            <a:r>
              <a:rPr lang="pl-PL" sz="2000" dirty="0" err="1">
                <a:solidFill>
                  <a:schemeClr val="accent1">
                    <a:lumMod val="50000"/>
                  </a:schemeClr>
                </a:solidFill>
                <a:latin typeface="+mj-lt"/>
                <a:ea typeface="+mj-ea"/>
                <a:cs typeface="+mj-cs"/>
              </a:rPr>
              <a:t>Fiscal</a:t>
            </a:r>
            <a:r>
              <a:rPr lang="pl-PL" sz="2000" dirty="0">
                <a:solidFill>
                  <a:schemeClr val="accent1">
                    <a:lumMod val="50000"/>
                  </a:schemeClr>
                </a:solidFill>
                <a:latin typeface="+mj-lt"/>
                <a:ea typeface="+mj-ea"/>
                <a:cs typeface="+mj-cs"/>
              </a:rPr>
              <a:t>- Financial </a:t>
            </a:r>
            <a:r>
              <a:rPr lang="pl-PL" sz="2000" dirty="0" err="1">
                <a:solidFill>
                  <a:schemeClr val="accent1">
                    <a:lumMod val="50000"/>
                  </a:schemeClr>
                </a:solidFill>
                <a:latin typeface="+mj-lt"/>
                <a:ea typeface="+mj-ea"/>
                <a:cs typeface="+mj-cs"/>
              </a:rPr>
              <a:t>Crisis</a:t>
            </a:r>
            <a:endParaRPr lang="pl-PL" sz="2000" dirty="0">
              <a:solidFill>
                <a:schemeClr val="accent1">
                  <a:lumMod val="50000"/>
                </a:schemeClr>
              </a:solidFill>
              <a:latin typeface="+mj-lt"/>
              <a:ea typeface="+mj-ea"/>
              <a:cs typeface="+mj-cs"/>
            </a:endParaRPr>
          </a:p>
        </p:txBody>
      </p:sp>
      <p:sp>
        <p:nvSpPr>
          <p:cNvPr id="26" name="Prostokąt zaokrąglony 25"/>
          <p:cNvSpPr/>
          <p:nvPr/>
        </p:nvSpPr>
        <p:spPr>
          <a:xfrm>
            <a:off x="1885952" y="1550357"/>
            <a:ext cx="1947863" cy="1097940"/>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anchor="ctr"/>
          <a:lstStyle/>
          <a:p>
            <a:pPr>
              <a:buFont typeface="Arial" pitchFamily="34" charset="0"/>
              <a:buChar char="•"/>
              <a:defRPr/>
            </a:pPr>
            <a:endParaRPr lang="pl-PL" sz="1200" dirty="0">
              <a:solidFill>
                <a:schemeClr val="accent1">
                  <a:lumMod val="50000"/>
                </a:schemeClr>
              </a:solidFill>
              <a:latin typeface="+mj-lt"/>
            </a:endParaRPr>
          </a:p>
          <a:p>
            <a:pPr>
              <a:buFont typeface="Arial" pitchFamily="34" charset="0"/>
              <a:buChar char="•"/>
              <a:defRPr/>
            </a:pPr>
            <a:r>
              <a:rPr lang="pl-PL" sz="1200" dirty="0" err="1">
                <a:solidFill>
                  <a:schemeClr val="accent1">
                    <a:lumMod val="50000"/>
                  </a:schemeClr>
                </a:solidFill>
                <a:latin typeface="+mj-lt"/>
              </a:rPr>
              <a:t>The</a:t>
            </a:r>
            <a:r>
              <a:rPr lang="pl-PL" sz="1200" dirty="0">
                <a:solidFill>
                  <a:schemeClr val="accent1">
                    <a:lumMod val="50000"/>
                  </a:schemeClr>
                </a:solidFill>
                <a:latin typeface="+mj-lt"/>
              </a:rPr>
              <a:t> </a:t>
            </a:r>
            <a:r>
              <a:rPr lang="pl-PL" sz="1200" dirty="0" err="1">
                <a:solidFill>
                  <a:schemeClr val="accent1">
                    <a:lumMod val="50000"/>
                  </a:schemeClr>
                </a:solidFill>
                <a:latin typeface="+mj-lt"/>
              </a:rPr>
              <a:t>destructive</a:t>
            </a:r>
            <a:r>
              <a:rPr lang="pl-PL" sz="1200" dirty="0">
                <a:solidFill>
                  <a:schemeClr val="accent1">
                    <a:lumMod val="50000"/>
                  </a:schemeClr>
                </a:solidFill>
                <a:latin typeface="+mj-lt"/>
              </a:rPr>
              <a:t> </a:t>
            </a:r>
            <a:r>
              <a:rPr lang="pl-PL" sz="1200" dirty="0" err="1">
                <a:solidFill>
                  <a:schemeClr val="accent1">
                    <a:lumMod val="50000"/>
                  </a:schemeClr>
                </a:solidFill>
                <a:latin typeface="+mj-lt"/>
              </a:rPr>
              <a:t>political</a:t>
            </a:r>
            <a:r>
              <a:rPr lang="pl-PL" sz="1200" dirty="0">
                <a:solidFill>
                  <a:schemeClr val="accent1">
                    <a:lumMod val="50000"/>
                  </a:schemeClr>
                </a:solidFill>
                <a:latin typeface="+mj-lt"/>
              </a:rPr>
              <a:t> </a:t>
            </a:r>
            <a:r>
              <a:rPr lang="pl-PL" sz="1200" dirty="0" err="1">
                <a:solidFill>
                  <a:schemeClr val="accent1">
                    <a:lumMod val="50000"/>
                  </a:schemeClr>
                </a:solidFill>
                <a:latin typeface="+mj-lt"/>
              </a:rPr>
              <a:t>competition</a:t>
            </a:r>
            <a:endParaRPr lang="pl-PL" sz="1200" dirty="0">
              <a:solidFill>
                <a:schemeClr val="accent1">
                  <a:lumMod val="50000"/>
                </a:schemeClr>
              </a:solidFill>
              <a:latin typeface="+mj-lt"/>
            </a:endParaRPr>
          </a:p>
          <a:p>
            <a:pPr>
              <a:buFont typeface="Arial" pitchFamily="34" charset="0"/>
              <a:buChar char="•"/>
              <a:defRPr/>
            </a:pPr>
            <a:endParaRPr lang="pl-PL" sz="1200" dirty="0">
              <a:solidFill>
                <a:schemeClr val="accent1">
                  <a:lumMod val="50000"/>
                </a:schemeClr>
              </a:solidFill>
              <a:latin typeface="+mj-lt"/>
            </a:endParaRPr>
          </a:p>
          <a:p>
            <a:pPr>
              <a:buFont typeface="Arial" pitchFamily="34" charset="0"/>
              <a:buChar char="•"/>
              <a:defRPr/>
            </a:pPr>
            <a:r>
              <a:rPr lang="pl-PL" sz="1200" dirty="0" err="1">
                <a:solidFill>
                  <a:schemeClr val="accent1">
                    <a:lumMod val="50000"/>
                  </a:schemeClr>
                </a:solidFill>
                <a:latin typeface="+mj-lt"/>
              </a:rPr>
              <a:t>Weak</a:t>
            </a:r>
            <a:r>
              <a:rPr lang="pl-PL" sz="1200" dirty="0">
                <a:solidFill>
                  <a:schemeClr val="accent1">
                    <a:lumMod val="50000"/>
                  </a:schemeClr>
                </a:solidFill>
                <a:latin typeface="+mj-lt"/>
              </a:rPr>
              <a:t> </a:t>
            </a:r>
            <a:r>
              <a:rPr lang="pl-PL" sz="1200" dirty="0" err="1">
                <a:solidFill>
                  <a:schemeClr val="accent1">
                    <a:lumMod val="50000"/>
                  </a:schemeClr>
                </a:solidFill>
                <a:latin typeface="+mj-lt"/>
              </a:rPr>
              <a:t>constraint</a:t>
            </a:r>
            <a:r>
              <a:rPr lang="pl-PL" sz="1200" dirty="0">
                <a:solidFill>
                  <a:schemeClr val="accent1">
                    <a:lumMod val="50000"/>
                  </a:schemeClr>
                </a:solidFill>
                <a:latin typeface="+mj-lt"/>
              </a:rPr>
              <a:t> on </a:t>
            </a:r>
            <a:r>
              <a:rPr lang="pl-PL" sz="1200" dirty="0" err="1">
                <a:solidFill>
                  <a:schemeClr val="accent1">
                    <a:lumMod val="50000"/>
                  </a:schemeClr>
                </a:solidFill>
                <a:latin typeface="+mj-lt"/>
              </a:rPr>
              <a:t>the</a:t>
            </a:r>
            <a:r>
              <a:rPr lang="pl-PL" sz="1200" dirty="0">
                <a:solidFill>
                  <a:schemeClr val="accent1">
                    <a:lumMod val="50000"/>
                  </a:schemeClr>
                </a:solidFill>
                <a:latin typeface="+mj-lt"/>
              </a:rPr>
              <a:t> </a:t>
            </a:r>
            <a:r>
              <a:rPr lang="pl-PL" sz="1200" dirty="0" err="1">
                <a:solidFill>
                  <a:schemeClr val="accent1">
                    <a:lumMod val="50000"/>
                  </a:schemeClr>
                </a:solidFill>
                <a:latin typeface="+mj-lt"/>
              </a:rPr>
              <a:t>government</a:t>
            </a:r>
            <a:endParaRPr lang="pl-PL" sz="1200" dirty="0">
              <a:solidFill>
                <a:schemeClr val="accent1">
                  <a:lumMod val="50000"/>
                </a:schemeClr>
              </a:solidFill>
              <a:latin typeface="+mj-lt"/>
            </a:endParaRPr>
          </a:p>
          <a:p>
            <a:pPr>
              <a:buFont typeface="Arial" pitchFamily="34" charset="0"/>
              <a:buChar char="•"/>
              <a:defRPr/>
            </a:pPr>
            <a:endParaRPr lang="pl-PL" sz="1200" dirty="0">
              <a:solidFill>
                <a:schemeClr val="accent1">
                  <a:lumMod val="50000"/>
                </a:schemeClr>
              </a:solidFill>
              <a:latin typeface="+mj-lt"/>
            </a:endParaRPr>
          </a:p>
        </p:txBody>
      </p:sp>
      <p:sp>
        <p:nvSpPr>
          <p:cNvPr id="27" name="Prostokąt zaokrąglony 26"/>
          <p:cNvSpPr/>
          <p:nvPr/>
        </p:nvSpPr>
        <p:spPr>
          <a:xfrm>
            <a:off x="4385075" y="1461195"/>
            <a:ext cx="1393031" cy="1285875"/>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pl-PL" sz="1200" dirty="0">
                <a:solidFill>
                  <a:schemeClr val="accent1">
                    <a:lumMod val="50000"/>
                  </a:schemeClr>
                </a:solidFill>
                <a:latin typeface="+mj-lt"/>
              </a:rPr>
              <a:t>The </a:t>
            </a:r>
            <a:r>
              <a:rPr lang="pl-PL" sz="1200" dirty="0" err="1">
                <a:solidFill>
                  <a:schemeClr val="accent1">
                    <a:lumMod val="50000"/>
                  </a:schemeClr>
                </a:solidFill>
                <a:latin typeface="+mj-lt"/>
              </a:rPr>
              <a:t>systematic</a:t>
            </a:r>
            <a:r>
              <a:rPr lang="pl-PL" sz="1200" dirty="0">
                <a:solidFill>
                  <a:schemeClr val="accent1">
                    <a:lumMod val="50000"/>
                  </a:schemeClr>
                </a:solidFill>
                <a:latin typeface="+mj-lt"/>
              </a:rPr>
              <a:t> </a:t>
            </a:r>
            <a:r>
              <a:rPr lang="pl-PL" sz="1200" dirty="0" err="1">
                <a:solidFill>
                  <a:schemeClr val="accent1">
                    <a:lumMod val="50000"/>
                  </a:schemeClr>
                </a:solidFill>
                <a:latin typeface="+mj-lt"/>
              </a:rPr>
              <a:t>overspanding</a:t>
            </a:r>
            <a:r>
              <a:rPr lang="pl-PL" sz="1200" dirty="0">
                <a:solidFill>
                  <a:schemeClr val="accent1">
                    <a:lumMod val="50000"/>
                  </a:schemeClr>
                </a:solidFill>
                <a:latin typeface="+mj-lt"/>
              </a:rPr>
              <a:t> (</a:t>
            </a:r>
            <a:r>
              <a:rPr lang="pl-PL" sz="1200" dirty="0" err="1">
                <a:solidFill>
                  <a:schemeClr val="accent1">
                    <a:lumMod val="50000"/>
                  </a:schemeClr>
                </a:solidFill>
                <a:latin typeface="+mj-lt"/>
              </a:rPr>
              <a:t>welfare</a:t>
            </a:r>
            <a:r>
              <a:rPr lang="pl-PL" sz="1200" dirty="0">
                <a:solidFill>
                  <a:schemeClr val="accent1">
                    <a:lumMod val="50000"/>
                  </a:schemeClr>
                </a:solidFill>
                <a:latin typeface="+mj-lt"/>
              </a:rPr>
              <a:t> </a:t>
            </a:r>
            <a:r>
              <a:rPr lang="pl-PL" sz="1200" dirty="0" err="1">
                <a:solidFill>
                  <a:schemeClr val="accent1">
                    <a:lumMod val="50000"/>
                  </a:schemeClr>
                </a:solidFill>
                <a:latin typeface="+mj-lt"/>
              </a:rPr>
              <a:t>spending</a:t>
            </a:r>
            <a:r>
              <a:rPr lang="pl-PL" sz="1200" dirty="0">
                <a:solidFill>
                  <a:schemeClr val="accent1">
                    <a:lumMod val="50000"/>
                  </a:schemeClr>
                </a:solidFill>
                <a:latin typeface="+mj-lt"/>
              </a:rPr>
              <a:t>, </a:t>
            </a:r>
            <a:r>
              <a:rPr lang="pl-PL" sz="1200" dirty="0" err="1">
                <a:solidFill>
                  <a:schemeClr val="accent1">
                    <a:lumMod val="50000"/>
                  </a:schemeClr>
                </a:solidFill>
                <a:latin typeface="+mj-lt"/>
              </a:rPr>
              <a:t>government</a:t>
            </a:r>
            <a:r>
              <a:rPr lang="pl-PL" sz="1200" dirty="0">
                <a:solidFill>
                  <a:schemeClr val="accent1">
                    <a:lumMod val="50000"/>
                  </a:schemeClr>
                </a:solidFill>
                <a:latin typeface="+mj-lt"/>
              </a:rPr>
              <a:t> </a:t>
            </a:r>
            <a:r>
              <a:rPr lang="pl-PL" sz="1200" dirty="0" err="1">
                <a:solidFill>
                  <a:schemeClr val="accent1">
                    <a:lumMod val="50000"/>
                  </a:schemeClr>
                </a:solidFill>
                <a:latin typeface="+mj-lt"/>
              </a:rPr>
              <a:t>consumption</a:t>
            </a:r>
            <a:r>
              <a:rPr lang="pl-PL" sz="1200" dirty="0">
                <a:solidFill>
                  <a:schemeClr val="accent1">
                    <a:lumMod val="50000"/>
                  </a:schemeClr>
                </a:solidFill>
                <a:latin typeface="+mj-lt"/>
              </a:rPr>
              <a:t>)</a:t>
            </a:r>
          </a:p>
        </p:txBody>
      </p:sp>
      <p:sp>
        <p:nvSpPr>
          <p:cNvPr id="28" name="Prostokąt zaokrąglony 27"/>
          <p:cNvSpPr/>
          <p:nvPr/>
        </p:nvSpPr>
        <p:spPr>
          <a:xfrm>
            <a:off x="2692004" y="3360067"/>
            <a:ext cx="4035028" cy="837081"/>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pl-PL" sz="1200" u="sng" dirty="0" err="1">
                <a:solidFill>
                  <a:schemeClr val="accent1">
                    <a:lumMod val="50000"/>
                  </a:schemeClr>
                </a:solidFill>
                <a:latin typeface="+mj-lt"/>
              </a:rPr>
              <a:t>Windful</a:t>
            </a:r>
            <a:r>
              <a:rPr lang="pl-PL" sz="1200" u="sng" dirty="0">
                <a:solidFill>
                  <a:schemeClr val="accent1">
                    <a:lumMod val="50000"/>
                  </a:schemeClr>
                </a:solidFill>
                <a:latin typeface="+mj-lt"/>
              </a:rPr>
              <a:t> </a:t>
            </a:r>
            <a:r>
              <a:rPr lang="pl-PL" sz="1200" u="sng" dirty="0" err="1" smtClean="0">
                <a:solidFill>
                  <a:schemeClr val="accent1">
                    <a:lumMod val="50000"/>
                  </a:schemeClr>
                </a:solidFill>
                <a:latin typeface="+mj-lt"/>
              </a:rPr>
              <a:t>gains</a:t>
            </a:r>
            <a:endParaRPr lang="pl-PL" sz="1200" u="sng" dirty="0">
              <a:solidFill>
                <a:schemeClr val="accent1">
                  <a:lumMod val="50000"/>
                </a:schemeClr>
              </a:solidFill>
              <a:latin typeface="+mj-lt"/>
            </a:endParaRPr>
          </a:p>
          <a:p>
            <a:pPr>
              <a:buFont typeface="Arial" pitchFamily="34" charset="0"/>
              <a:buChar char="•"/>
              <a:defRPr/>
            </a:pPr>
            <a:r>
              <a:rPr lang="pl-PL" sz="1200" dirty="0">
                <a:solidFill>
                  <a:schemeClr val="accent1">
                    <a:lumMod val="50000"/>
                  </a:schemeClr>
                </a:solidFill>
                <a:latin typeface="+mj-lt"/>
              </a:rPr>
              <a:t>Discovery of gas etc. (the  </a:t>
            </a:r>
            <a:r>
              <a:rPr lang="pl-PL" sz="1200" dirty="0" err="1">
                <a:solidFill>
                  <a:schemeClr val="accent1">
                    <a:lumMod val="50000"/>
                  </a:schemeClr>
                </a:solidFill>
                <a:latin typeface="+mj-lt"/>
              </a:rPr>
              <a:t>Netherlands</a:t>
            </a:r>
            <a:r>
              <a:rPr lang="pl-PL" sz="1200" dirty="0">
                <a:solidFill>
                  <a:schemeClr val="accent1">
                    <a:lumMod val="50000"/>
                  </a:schemeClr>
                </a:solidFill>
                <a:latin typeface="+mj-lt"/>
              </a:rPr>
              <a:t> in the 1970s</a:t>
            </a:r>
            <a:r>
              <a:rPr lang="pl-PL" sz="1200" dirty="0" smtClean="0">
                <a:solidFill>
                  <a:schemeClr val="accent1">
                    <a:lumMod val="50000"/>
                  </a:schemeClr>
                </a:solidFill>
                <a:latin typeface="+mj-lt"/>
              </a:rPr>
              <a:t>)</a:t>
            </a:r>
            <a:endParaRPr lang="pl-PL" sz="1200" dirty="0">
              <a:solidFill>
                <a:schemeClr val="accent1">
                  <a:lumMod val="50000"/>
                </a:schemeClr>
              </a:solidFill>
              <a:latin typeface="+mj-lt"/>
            </a:endParaRPr>
          </a:p>
          <a:p>
            <a:pPr>
              <a:buFont typeface="Arial" pitchFamily="34" charset="0"/>
              <a:buChar char="•"/>
              <a:defRPr/>
            </a:pPr>
            <a:r>
              <a:rPr lang="pl-PL" sz="1200" dirty="0" err="1">
                <a:solidFill>
                  <a:schemeClr val="accent1">
                    <a:lumMod val="50000"/>
                  </a:schemeClr>
                </a:solidFill>
                <a:latin typeface="+mj-lt"/>
              </a:rPr>
              <a:t>Lowering</a:t>
            </a:r>
            <a:r>
              <a:rPr lang="pl-PL" sz="1200" dirty="0">
                <a:solidFill>
                  <a:schemeClr val="accent1">
                    <a:lumMod val="50000"/>
                  </a:schemeClr>
                </a:solidFill>
                <a:latin typeface="+mj-lt"/>
              </a:rPr>
              <a:t> of </a:t>
            </a:r>
            <a:r>
              <a:rPr lang="pl-PL" sz="1200" dirty="0" err="1">
                <a:solidFill>
                  <a:schemeClr val="accent1">
                    <a:lumMod val="50000"/>
                  </a:schemeClr>
                </a:solidFill>
                <a:latin typeface="+mj-lt"/>
              </a:rPr>
              <a:t>the</a:t>
            </a:r>
            <a:r>
              <a:rPr lang="pl-PL" sz="1200" dirty="0">
                <a:solidFill>
                  <a:schemeClr val="accent1">
                    <a:lumMod val="50000"/>
                  </a:schemeClr>
                </a:solidFill>
                <a:latin typeface="+mj-lt"/>
              </a:rPr>
              <a:t> </a:t>
            </a:r>
            <a:r>
              <a:rPr lang="pl-PL" sz="1200" dirty="0" err="1">
                <a:solidFill>
                  <a:schemeClr val="accent1">
                    <a:lumMod val="50000"/>
                  </a:schemeClr>
                </a:solidFill>
                <a:latin typeface="+mj-lt"/>
              </a:rPr>
              <a:t>interest</a:t>
            </a:r>
            <a:r>
              <a:rPr lang="pl-PL" sz="1200" dirty="0">
                <a:solidFill>
                  <a:schemeClr val="accent1">
                    <a:lumMod val="50000"/>
                  </a:schemeClr>
                </a:solidFill>
                <a:latin typeface="+mj-lt"/>
              </a:rPr>
              <a:t> </a:t>
            </a:r>
            <a:r>
              <a:rPr lang="pl-PL" sz="1200" dirty="0" err="1">
                <a:solidFill>
                  <a:schemeClr val="accent1">
                    <a:lumMod val="50000"/>
                  </a:schemeClr>
                </a:solidFill>
                <a:latin typeface="+mj-lt"/>
              </a:rPr>
              <a:t>rates</a:t>
            </a:r>
            <a:r>
              <a:rPr lang="pl-PL" sz="1200" dirty="0">
                <a:solidFill>
                  <a:schemeClr val="accent1">
                    <a:lumMod val="50000"/>
                  </a:schemeClr>
                </a:solidFill>
                <a:latin typeface="+mj-lt"/>
              </a:rPr>
              <a:t> (Greece, Portugal, </a:t>
            </a:r>
            <a:r>
              <a:rPr lang="pl-PL" sz="1200" dirty="0" err="1">
                <a:solidFill>
                  <a:schemeClr val="accent1">
                    <a:lumMod val="50000"/>
                  </a:schemeClr>
                </a:solidFill>
                <a:latin typeface="+mj-lt"/>
              </a:rPr>
              <a:t>Spain</a:t>
            </a:r>
            <a:r>
              <a:rPr lang="pl-PL" sz="1200" dirty="0">
                <a:solidFill>
                  <a:schemeClr val="accent1">
                    <a:lumMod val="50000"/>
                  </a:schemeClr>
                </a:solidFill>
                <a:latin typeface="+mj-lt"/>
              </a:rPr>
              <a:t>, </a:t>
            </a:r>
            <a:r>
              <a:rPr lang="pl-PL" sz="1200" dirty="0" err="1">
                <a:solidFill>
                  <a:schemeClr val="accent1">
                    <a:lumMod val="50000"/>
                  </a:schemeClr>
                </a:solidFill>
                <a:latin typeface="+mj-lt"/>
              </a:rPr>
              <a:t>Italy</a:t>
            </a:r>
            <a:r>
              <a:rPr lang="pl-PL" sz="1200" dirty="0">
                <a:solidFill>
                  <a:schemeClr val="accent1">
                    <a:lumMod val="50000"/>
                  </a:schemeClr>
                </a:solidFill>
                <a:latin typeface="+mj-lt"/>
              </a:rPr>
              <a:t>)</a:t>
            </a:r>
          </a:p>
        </p:txBody>
      </p:sp>
      <p:sp>
        <p:nvSpPr>
          <p:cNvPr id="29" name="Prostokąt zaokrąglony 28"/>
          <p:cNvSpPr/>
          <p:nvPr/>
        </p:nvSpPr>
        <p:spPr>
          <a:xfrm>
            <a:off x="7477127" y="2840655"/>
            <a:ext cx="4195761" cy="1286052"/>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pl-PL" sz="1200" dirty="0">
                <a:solidFill>
                  <a:schemeClr val="accent1">
                    <a:lumMod val="50000"/>
                  </a:schemeClr>
                </a:solidFill>
                <a:latin typeface="+mj-lt"/>
              </a:rPr>
              <a:t>Slow growth </a:t>
            </a:r>
            <a:r>
              <a:rPr lang="pl-PL" sz="1200" dirty="0" err="1">
                <a:solidFill>
                  <a:schemeClr val="accent1">
                    <a:lumMod val="50000"/>
                  </a:schemeClr>
                </a:solidFill>
                <a:latin typeface="+mj-lt"/>
              </a:rPr>
              <a:t>due</a:t>
            </a:r>
            <a:r>
              <a:rPr lang="pl-PL" sz="1200" dirty="0">
                <a:solidFill>
                  <a:schemeClr val="accent1">
                    <a:lumMod val="50000"/>
                  </a:schemeClr>
                </a:solidFill>
                <a:latin typeface="+mj-lt"/>
              </a:rPr>
              <a:t> to the </a:t>
            </a:r>
            <a:r>
              <a:rPr lang="pl-PL" sz="1200" dirty="0" err="1">
                <a:solidFill>
                  <a:schemeClr val="accent1">
                    <a:lumMod val="50000"/>
                  </a:schemeClr>
                </a:solidFill>
                <a:latin typeface="+mj-lt"/>
              </a:rPr>
              <a:t>worsening</a:t>
            </a:r>
            <a:r>
              <a:rPr lang="pl-PL" sz="1200" dirty="0">
                <a:solidFill>
                  <a:schemeClr val="accent1">
                    <a:lumMod val="50000"/>
                  </a:schemeClr>
                </a:solidFill>
                <a:latin typeface="+mj-lt"/>
              </a:rPr>
              <a:t> </a:t>
            </a:r>
            <a:r>
              <a:rPr lang="pl-PL" sz="1200" dirty="0" err="1">
                <a:solidFill>
                  <a:schemeClr val="accent1">
                    <a:lumMod val="50000"/>
                  </a:schemeClr>
                </a:solidFill>
                <a:latin typeface="+mj-lt"/>
              </a:rPr>
              <a:t>institutional</a:t>
            </a:r>
            <a:r>
              <a:rPr lang="pl-PL" sz="1200" dirty="0">
                <a:solidFill>
                  <a:schemeClr val="accent1">
                    <a:lumMod val="50000"/>
                  </a:schemeClr>
                </a:solidFill>
                <a:latin typeface="+mj-lt"/>
              </a:rPr>
              <a:t> system</a:t>
            </a:r>
          </a:p>
          <a:p>
            <a:pPr algn="ctr">
              <a:defRPr/>
            </a:pPr>
            <a:endParaRPr lang="pl-PL" sz="1200" dirty="0">
              <a:solidFill>
                <a:schemeClr val="accent1">
                  <a:lumMod val="50000"/>
                </a:schemeClr>
              </a:solidFill>
              <a:latin typeface="+mj-lt"/>
            </a:endParaRPr>
          </a:p>
          <a:p>
            <a:pPr>
              <a:buFont typeface="Arial" pitchFamily="34" charset="0"/>
              <a:buChar char="•"/>
              <a:defRPr/>
            </a:pPr>
            <a:r>
              <a:rPr lang="pl-PL" sz="1200" dirty="0" err="1">
                <a:solidFill>
                  <a:schemeClr val="accent1">
                    <a:lumMod val="50000"/>
                  </a:schemeClr>
                </a:solidFill>
                <a:latin typeface="+mj-lt"/>
              </a:rPr>
              <a:t>Falling</a:t>
            </a:r>
            <a:r>
              <a:rPr lang="pl-PL" sz="1200" dirty="0">
                <a:solidFill>
                  <a:schemeClr val="accent1">
                    <a:lumMod val="50000"/>
                  </a:schemeClr>
                </a:solidFill>
                <a:latin typeface="+mj-lt"/>
              </a:rPr>
              <a:t> </a:t>
            </a:r>
            <a:r>
              <a:rPr lang="pl-PL" sz="1200" dirty="0" err="1">
                <a:solidFill>
                  <a:schemeClr val="accent1">
                    <a:lumMod val="50000"/>
                  </a:schemeClr>
                </a:solidFill>
                <a:latin typeface="+mj-lt"/>
              </a:rPr>
              <a:t>employment</a:t>
            </a:r>
            <a:r>
              <a:rPr lang="pl-PL" sz="1200" dirty="0">
                <a:solidFill>
                  <a:schemeClr val="accent1">
                    <a:lumMod val="50000"/>
                  </a:schemeClr>
                </a:solidFill>
                <a:latin typeface="+mj-lt"/>
              </a:rPr>
              <a:t> and/</a:t>
            </a:r>
            <a:r>
              <a:rPr lang="pl-PL" sz="1200" dirty="0" err="1">
                <a:solidFill>
                  <a:schemeClr val="accent1">
                    <a:lumMod val="50000"/>
                  </a:schemeClr>
                </a:solidFill>
                <a:latin typeface="+mj-lt"/>
              </a:rPr>
              <a:t>or</a:t>
            </a:r>
            <a:r>
              <a:rPr lang="pl-PL" sz="1200" dirty="0">
                <a:solidFill>
                  <a:schemeClr val="accent1">
                    <a:lumMod val="50000"/>
                  </a:schemeClr>
                </a:solidFill>
                <a:latin typeface="+mj-lt"/>
              </a:rPr>
              <a:t> </a:t>
            </a:r>
            <a:r>
              <a:rPr lang="pl-PL" sz="1200" dirty="0" err="1">
                <a:solidFill>
                  <a:schemeClr val="accent1">
                    <a:lumMod val="50000"/>
                  </a:schemeClr>
                </a:solidFill>
                <a:latin typeface="+mj-lt"/>
              </a:rPr>
              <a:t>increasing</a:t>
            </a:r>
            <a:r>
              <a:rPr lang="pl-PL" sz="1200" dirty="0">
                <a:solidFill>
                  <a:schemeClr val="accent1">
                    <a:lumMod val="50000"/>
                  </a:schemeClr>
                </a:solidFill>
                <a:latin typeface="+mj-lt"/>
              </a:rPr>
              <a:t> </a:t>
            </a:r>
            <a:r>
              <a:rPr lang="pl-PL" sz="1200" dirty="0" err="1">
                <a:solidFill>
                  <a:schemeClr val="accent1">
                    <a:lumMod val="50000"/>
                  </a:schemeClr>
                </a:solidFill>
                <a:latin typeface="+mj-lt"/>
              </a:rPr>
              <a:t>structural</a:t>
            </a:r>
            <a:r>
              <a:rPr lang="pl-PL" sz="1200" dirty="0">
                <a:solidFill>
                  <a:schemeClr val="accent1">
                    <a:lumMod val="50000"/>
                  </a:schemeClr>
                </a:solidFill>
                <a:latin typeface="+mj-lt"/>
              </a:rPr>
              <a:t> </a:t>
            </a:r>
            <a:r>
              <a:rPr lang="pl-PL" sz="1200" dirty="0" err="1">
                <a:solidFill>
                  <a:schemeClr val="accent1">
                    <a:lumMod val="50000"/>
                  </a:schemeClr>
                </a:solidFill>
                <a:latin typeface="+mj-lt"/>
              </a:rPr>
              <a:t>unemployment</a:t>
            </a:r>
            <a:endParaRPr lang="pl-PL" sz="1200" dirty="0">
              <a:solidFill>
                <a:schemeClr val="accent1">
                  <a:lumMod val="50000"/>
                </a:schemeClr>
              </a:solidFill>
              <a:latin typeface="+mj-lt"/>
            </a:endParaRPr>
          </a:p>
          <a:p>
            <a:pPr>
              <a:buFont typeface="Arial" pitchFamily="34" charset="0"/>
              <a:buChar char="•"/>
              <a:defRPr/>
            </a:pPr>
            <a:r>
              <a:rPr lang="pl-PL" sz="1200" dirty="0" err="1">
                <a:solidFill>
                  <a:schemeClr val="accent1">
                    <a:lumMod val="50000"/>
                  </a:schemeClr>
                </a:solidFill>
                <a:latin typeface="+mj-lt"/>
              </a:rPr>
              <a:t>Antimarket</a:t>
            </a:r>
            <a:r>
              <a:rPr lang="pl-PL" sz="1200" dirty="0">
                <a:solidFill>
                  <a:schemeClr val="accent1">
                    <a:lumMod val="50000"/>
                  </a:schemeClr>
                </a:solidFill>
                <a:latin typeface="+mj-lt"/>
              </a:rPr>
              <a:t> </a:t>
            </a:r>
            <a:r>
              <a:rPr lang="pl-PL" sz="1200" dirty="0" err="1">
                <a:solidFill>
                  <a:schemeClr val="accent1">
                    <a:lumMod val="50000"/>
                  </a:schemeClr>
                </a:solidFill>
                <a:latin typeface="+mj-lt"/>
              </a:rPr>
              <a:t>or</a:t>
            </a:r>
            <a:r>
              <a:rPr lang="pl-PL" sz="1200" dirty="0">
                <a:solidFill>
                  <a:schemeClr val="accent1">
                    <a:lumMod val="50000"/>
                  </a:schemeClr>
                </a:solidFill>
                <a:latin typeface="+mj-lt"/>
              </a:rPr>
              <a:t> </a:t>
            </a:r>
            <a:r>
              <a:rPr lang="pl-PL" sz="1200" dirty="0" err="1">
                <a:solidFill>
                  <a:schemeClr val="accent1">
                    <a:lumMod val="50000"/>
                  </a:schemeClr>
                </a:solidFill>
                <a:latin typeface="+mj-lt"/>
              </a:rPr>
              <a:t>anticompetitive</a:t>
            </a:r>
            <a:r>
              <a:rPr lang="pl-PL" sz="1200" dirty="0">
                <a:solidFill>
                  <a:schemeClr val="accent1">
                    <a:lumMod val="50000"/>
                  </a:schemeClr>
                </a:solidFill>
                <a:latin typeface="+mj-lt"/>
              </a:rPr>
              <a:t> </a:t>
            </a:r>
            <a:r>
              <a:rPr lang="pl-PL" sz="1200" dirty="0" err="1">
                <a:solidFill>
                  <a:schemeClr val="accent1">
                    <a:lumMod val="50000"/>
                  </a:schemeClr>
                </a:solidFill>
                <a:latin typeface="+mj-lt"/>
              </a:rPr>
              <a:t>regulations</a:t>
            </a:r>
            <a:endParaRPr lang="pl-PL" sz="1200" dirty="0">
              <a:solidFill>
                <a:schemeClr val="accent1">
                  <a:lumMod val="50000"/>
                </a:schemeClr>
              </a:solidFill>
              <a:latin typeface="+mj-lt"/>
            </a:endParaRPr>
          </a:p>
          <a:p>
            <a:pPr>
              <a:buFont typeface="Arial" pitchFamily="34" charset="0"/>
              <a:buChar char="•"/>
              <a:defRPr/>
            </a:pPr>
            <a:r>
              <a:rPr lang="pl-PL" sz="1200" dirty="0" err="1">
                <a:solidFill>
                  <a:schemeClr val="accent1">
                    <a:lumMod val="50000"/>
                  </a:schemeClr>
                </a:solidFill>
                <a:latin typeface="+mj-lt"/>
              </a:rPr>
              <a:t>Growing</a:t>
            </a:r>
            <a:r>
              <a:rPr lang="pl-PL" sz="1200" dirty="0">
                <a:solidFill>
                  <a:schemeClr val="accent1">
                    <a:lumMod val="50000"/>
                  </a:schemeClr>
                </a:solidFill>
                <a:latin typeface="+mj-lt"/>
              </a:rPr>
              <a:t> public </a:t>
            </a:r>
            <a:r>
              <a:rPr lang="pl-PL" sz="1200" dirty="0" err="1">
                <a:solidFill>
                  <a:schemeClr val="accent1">
                    <a:lumMod val="50000"/>
                  </a:schemeClr>
                </a:solidFill>
                <a:latin typeface="+mj-lt"/>
              </a:rPr>
              <a:t>sector</a:t>
            </a:r>
            <a:endParaRPr lang="pl-PL" sz="1200" dirty="0">
              <a:solidFill>
                <a:schemeClr val="accent1">
                  <a:lumMod val="50000"/>
                </a:schemeClr>
              </a:solidFill>
              <a:latin typeface="+mj-lt"/>
            </a:endParaRPr>
          </a:p>
        </p:txBody>
      </p:sp>
      <p:sp>
        <p:nvSpPr>
          <p:cNvPr id="30" name="Prostokąt zaokrąglony 29"/>
          <p:cNvSpPr/>
          <p:nvPr/>
        </p:nvSpPr>
        <p:spPr>
          <a:xfrm>
            <a:off x="7905752" y="1555550"/>
            <a:ext cx="1285875" cy="910828"/>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pl-PL" sz="1200" dirty="0" err="1">
                <a:solidFill>
                  <a:schemeClr val="accent1">
                    <a:lumMod val="50000"/>
                  </a:schemeClr>
                </a:solidFill>
                <a:latin typeface="+mj-lt"/>
              </a:rPr>
              <a:t>Problems</a:t>
            </a:r>
            <a:r>
              <a:rPr lang="pl-PL" sz="1200" dirty="0">
                <a:solidFill>
                  <a:schemeClr val="accent1">
                    <a:lumMod val="50000"/>
                  </a:schemeClr>
                </a:solidFill>
                <a:latin typeface="+mj-lt"/>
              </a:rPr>
              <a:t> </a:t>
            </a:r>
            <a:r>
              <a:rPr lang="pl-PL" sz="1200" dirty="0" err="1">
                <a:solidFill>
                  <a:schemeClr val="accent1">
                    <a:lumMod val="50000"/>
                  </a:schemeClr>
                </a:solidFill>
                <a:latin typeface="+mj-lt"/>
              </a:rPr>
              <a:t>in</a:t>
            </a:r>
            <a:r>
              <a:rPr lang="pl-PL" sz="1200" dirty="0">
                <a:solidFill>
                  <a:schemeClr val="accent1">
                    <a:lumMod val="50000"/>
                  </a:schemeClr>
                </a:solidFill>
                <a:latin typeface="+mj-lt"/>
              </a:rPr>
              <a:t> financial </a:t>
            </a:r>
            <a:r>
              <a:rPr lang="pl-PL" sz="1200" dirty="0" err="1">
                <a:solidFill>
                  <a:schemeClr val="accent1">
                    <a:lumMod val="50000"/>
                  </a:schemeClr>
                </a:solidFill>
                <a:latin typeface="+mj-lt"/>
              </a:rPr>
              <a:t>sector</a:t>
            </a:r>
            <a:endParaRPr lang="pl-PL" sz="1200" dirty="0">
              <a:solidFill>
                <a:schemeClr val="accent1">
                  <a:lumMod val="50000"/>
                </a:schemeClr>
              </a:solidFill>
              <a:latin typeface="+mj-lt"/>
            </a:endParaRPr>
          </a:p>
        </p:txBody>
      </p:sp>
      <p:sp>
        <p:nvSpPr>
          <p:cNvPr id="31" name="Prostokąt zaokrąglony 30"/>
          <p:cNvSpPr/>
          <p:nvPr/>
        </p:nvSpPr>
        <p:spPr>
          <a:xfrm>
            <a:off x="6191252" y="1555550"/>
            <a:ext cx="1285875" cy="910828"/>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pl-PL" sz="1200" dirty="0">
                <a:solidFill>
                  <a:schemeClr val="accent1">
                    <a:lumMod val="50000"/>
                  </a:schemeClr>
                </a:solidFill>
                <a:latin typeface="+mj-lt"/>
              </a:rPr>
              <a:t>The </a:t>
            </a:r>
            <a:r>
              <a:rPr lang="pl-PL" sz="1200" dirty="0" err="1">
                <a:solidFill>
                  <a:schemeClr val="accent1">
                    <a:lumMod val="50000"/>
                  </a:schemeClr>
                </a:solidFill>
                <a:latin typeface="+mj-lt"/>
              </a:rPr>
              <a:t>fiscal</a:t>
            </a:r>
            <a:r>
              <a:rPr lang="pl-PL" sz="1200" dirty="0">
                <a:solidFill>
                  <a:schemeClr val="accent1">
                    <a:lumMod val="50000"/>
                  </a:schemeClr>
                </a:solidFill>
                <a:latin typeface="+mj-lt"/>
              </a:rPr>
              <a:t> </a:t>
            </a:r>
            <a:r>
              <a:rPr lang="pl-PL" sz="1200" dirty="0" err="1">
                <a:solidFill>
                  <a:schemeClr val="accent1">
                    <a:lumMod val="50000"/>
                  </a:schemeClr>
                </a:solidFill>
                <a:latin typeface="+mj-lt"/>
              </a:rPr>
              <a:t>problems</a:t>
            </a:r>
            <a:endParaRPr lang="pl-PL" sz="1200" dirty="0">
              <a:solidFill>
                <a:schemeClr val="accent1">
                  <a:lumMod val="50000"/>
                </a:schemeClr>
              </a:solidFill>
              <a:latin typeface="+mj-lt"/>
            </a:endParaRPr>
          </a:p>
        </p:txBody>
      </p:sp>
      <p:cxnSp>
        <p:nvCxnSpPr>
          <p:cNvPr id="32" name="Łącznik prosty ze strzałką 31"/>
          <p:cNvCxnSpPr>
            <a:stCxn id="26" idx="3"/>
            <a:endCxn id="27" idx="1"/>
          </p:cNvCxnSpPr>
          <p:nvPr/>
        </p:nvCxnSpPr>
        <p:spPr>
          <a:xfrm>
            <a:off x="3833815" y="2099327"/>
            <a:ext cx="551260" cy="4806"/>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Łącznik prosty ze strzałką 32"/>
          <p:cNvCxnSpPr/>
          <p:nvPr/>
        </p:nvCxnSpPr>
        <p:spPr>
          <a:xfrm>
            <a:off x="5816206" y="2097194"/>
            <a:ext cx="375047" cy="1191"/>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Łącznik prosty ze strzałką 35"/>
          <p:cNvCxnSpPr>
            <a:stCxn id="31" idx="3"/>
            <a:endCxn id="30" idx="1"/>
          </p:cNvCxnSpPr>
          <p:nvPr/>
        </p:nvCxnSpPr>
        <p:spPr>
          <a:xfrm>
            <a:off x="7477127" y="2010964"/>
            <a:ext cx="428625" cy="0"/>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Łącznik prosty ze strzałką 36"/>
          <p:cNvCxnSpPr/>
          <p:nvPr/>
        </p:nvCxnSpPr>
        <p:spPr>
          <a:xfrm flipV="1">
            <a:off x="5081590" y="2747071"/>
            <a:ext cx="1" cy="657626"/>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8" name="pole tekstowe 26"/>
          <p:cNvSpPr txBox="1">
            <a:spLocks noChangeArrowheads="1"/>
          </p:cNvSpPr>
          <p:nvPr/>
        </p:nvSpPr>
        <p:spPr bwMode="auto">
          <a:xfrm>
            <a:off x="4639870" y="2962412"/>
            <a:ext cx="1456130" cy="276999"/>
          </a:xfrm>
          <a:prstGeom prst="rect">
            <a:avLst/>
          </a:prstGeom>
          <a:noFill/>
          <a:ln w="9525">
            <a:noFill/>
            <a:miter lim="800000"/>
            <a:headEnd/>
            <a:tailEnd/>
          </a:ln>
        </p:spPr>
        <p:txBody>
          <a:bodyPr wrap="square">
            <a:spAutoFit/>
          </a:bodyPr>
          <a:lstStyle/>
          <a:p>
            <a:r>
              <a:rPr lang="pl-PL" sz="1200" dirty="0" err="1">
                <a:solidFill>
                  <a:schemeClr val="accent1">
                    <a:lumMod val="50000"/>
                  </a:schemeClr>
                </a:solidFill>
                <a:latin typeface="+mj-lt"/>
              </a:rPr>
              <a:t>sometimes</a:t>
            </a:r>
            <a:endParaRPr lang="pl-PL" sz="1200" dirty="0">
              <a:solidFill>
                <a:schemeClr val="accent1">
                  <a:lumMod val="50000"/>
                </a:schemeClr>
              </a:solidFill>
              <a:latin typeface="+mj-lt"/>
            </a:endParaRPr>
          </a:p>
        </p:txBody>
      </p:sp>
      <p:sp>
        <p:nvSpPr>
          <p:cNvPr id="39" name="pole tekstowe 27"/>
          <p:cNvSpPr txBox="1">
            <a:spLocks noChangeArrowheads="1"/>
          </p:cNvSpPr>
          <p:nvPr/>
        </p:nvSpPr>
        <p:spPr bwMode="auto">
          <a:xfrm>
            <a:off x="7400927" y="2497451"/>
            <a:ext cx="1607344" cy="276999"/>
          </a:xfrm>
          <a:prstGeom prst="rect">
            <a:avLst/>
          </a:prstGeom>
          <a:noFill/>
          <a:ln w="9525">
            <a:noFill/>
            <a:miter lim="800000"/>
            <a:headEnd/>
            <a:tailEnd/>
          </a:ln>
        </p:spPr>
        <p:txBody>
          <a:bodyPr wrap="square">
            <a:spAutoFit/>
          </a:bodyPr>
          <a:lstStyle/>
          <a:p>
            <a:r>
              <a:rPr lang="pl-PL" sz="1200" dirty="0" err="1">
                <a:solidFill>
                  <a:schemeClr val="accent1">
                    <a:lumMod val="50000"/>
                  </a:schemeClr>
                </a:solidFill>
                <a:latin typeface="+mj-lt"/>
              </a:rPr>
              <a:t>sometimes</a:t>
            </a:r>
            <a:endParaRPr lang="pl-PL" sz="1200" dirty="0">
              <a:solidFill>
                <a:schemeClr val="accent1">
                  <a:lumMod val="50000"/>
                </a:schemeClr>
              </a:solidFill>
              <a:latin typeface="+mj-lt"/>
            </a:endParaRPr>
          </a:p>
        </p:txBody>
      </p:sp>
      <p:cxnSp>
        <p:nvCxnSpPr>
          <p:cNvPr id="41" name="Łącznik prosty 40"/>
          <p:cNvCxnSpPr>
            <a:stCxn id="30" idx="0"/>
          </p:cNvCxnSpPr>
          <p:nvPr/>
        </p:nvCxnSpPr>
        <p:spPr>
          <a:xfrm rot="5400000" flipH="1" flipV="1">
            <a:off x="8441533" y="1448394"/>
            <a:ext cx="214313" cy="0"/>
          </a:xfrm>
          <a:prstGeom prst="line">
            <a:avLst/>
          </a:prstGeom>
          <a:ln>
            <a:solidFill>
              <a:schemeClr val="accent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rot="10800000">
            <a:off x="6727032" y="1341237"/>
            <a:ext cx="1821656" cy="0"/>
          </a:xfrm>
          <a:prstGeom prst="line">
            <a:avLst/>
          </a:prstGeom>
          <a:ln>
            <a:solidFill>
              <a:schemeClr val="accent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Łącznik prosty ze strzałką 42"/>
          <p:cNvCxnSpPr/>
          <p:nvPr/>
        </p:nvCxnSpPr>
        <p:spPr>
          <a:xfrm rot="5400000">
            <a:off x="6632378" y="1452008"/>
            <a:ext cx="214313" cy="1191"/>
          </a:xfrm>
          <a:prstGeom prst="straightConnector1">
            <a:avLst/>
          </a:prstGeom>
          <a:ln>
            <a:solidFill>
              <a:schemeClr val="accent1">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graphicFrame>
        <p:nvGraphicFramePr>
          <p:cNvPr id="44" name="Table 19"/>
          <p:cNvGraphicFramePr>
            <a:graphicFrameLocks noGrp="1"/>
          </p:cNvGraphicFramePr>
          <p:nvPr>
            <p:extLst>
              <p:ext uri="{D42A27DB-BD31-4B8C-83A1-F6EECF244321}">
                <p14:modId xmlns:p14="http://schemas.microsoft.com/office/powerpoint/2010/main" val="3150743488"/>
              </p:ext>
            </p:extLst>
          </p:nvPr>
        </p:nvGraphicFramePr>
        <p:xfrm>
          <a:off x="1185861" y="4317804"/>
          <a:ext cx="9230141" cy="2420077"/>
        </p:xfrm>
        <a:graphic>
          <a:graphicData uri="http://schemas.openxmlformats.org/drawingml/2006/table">
            <a:tbl>
              <a:tblPr>
                <a:tableStyleId>{2D5ABB26-0587-4C30-8999-92F81FD0307C}</a:tableStyleId>
              </a:tblPr>
              <a:tblGrid>
                <a:gridCol w="545512">
                  <a:extLst>
                    <a:ext uri="{9D8B030D-6E8A-4147-A177-3AD203B41FA5}">
                      <a16:colId xmlns:a16="http://schemas.microsoft.com/office/drawing/2014/main" val="20000"/>
                    </a:ext>
                  </a:extLst>
                </a:gridCol>
                <a:gridCol w="1608191">
                  <a:extLst>
                    <a:ext uri="{9D8B030D-6E8A-4147-A177-3AD203B41FA5}">
                      <a16:colId xmlns:a16="http://schemas.microsoft.com/office/drawing/2014/main" val="20001"/>
                    </a:ext>
                  </a:extLst>
                </a:gridCol>
                <a:gridCol w="738358">
                  <a:extLst>
                    <a:ext uri="{9D8B030D-6E8A-4147-A177-3AD203B41FA5}">
                      <a16:colId xmlns:a16="http://schemas.microsoft.com/office/drawing/2014/main" val="20002"/>
                    </a:ext>
                  </a:extLst>
                </a:gridCol>
                <a:gridCol w="792260">
                  <a:extLst>
                    <a:ext uri="{9D8B030D-6E8A-4147-A177-3AD203B41FA5}">
                      <a16:colId xmlns:a16="http://schemas.microsoft.com/office/drawing/2014/main" val="20003"/>
                    </a:ext>
                  </a:extLst>
                </a:gridCol>
                <a:gridCol w="792260">
                  <a:extLst>
                    <a:ext uri="{9D8B030D-6E8A-4147-A177-3AD203B41FA5}">
                      <a16:colId xmlns:a16="http://schemas.microsoft.com/office/drawing/2014/main" val="20004"/>
                    </a:ext>
                  </a:extLst>
                </a:gridCol>
                <a:gridCol w="792260">
                  <a:extLst>
                    <a:ext uri="{9D8B030D-6E8A-4147-A177-3AD203B41FA5}">
                      <a16:colId xmlns:a16="http://schemas.microsoft.com/office/drawing/2014/main" val="20005"/>
                    </a:ext>
                  </a:extLst>
                </a:gridCol>
                <a:gridCol w="792260">
                  <a:extLst>
                    <a:ext uri="{9D8B030D-6E8A-4147-A177-3AD203B41FA5}">
                      <a16:colId xmlns:a16="http://schemas.microsoft.com/office/drawing/2014/main" val="20006"/>
                    </a:ext>
                  </a:extLst>
                </a:gridCol>
                <a:gridCol w="792260">
                  <a:extLst>
                    <a:ext uri="{9D8B030D-6E8A-4147-A177-3AD203B41FA5}">
                      <a16:colId xmlns:a16="http://schemas.microsoft.com/office/drawing/2014/main" val="20007"/>
                    </a:ext>
                  </a:extLst>
                </a:gridCol>
                <a:gridCol w="792260">
                  <a:extLst>
                    <a:ext uri="{9D8B030D-6E8A-4147-A177-3AD203B41FA5}">
                      <a16:colId xmlns:a16="http://schemas.microsoft.com/office/drawing/2014/main" val="20008"/>
                    </a:ext>
                  </a:extLst>
                </a:gridCol>
                <a:gridCol w="792260">
                  <a:extLst>
                    <a:ext uri="{9D8B030D-6E8A-4147-A177-3AD203B41FA5}">
                      <a16:colId xmlns:a16="http://schemas.microsoft.com/office/drawing/2014/main" val="20009"/>
                    </a:ext>
                  </a:extLst>
                </a:gridCol>
                <a:gridCol w="792260">
                  <a:extLst>
                    <a:ext uri="{9D8B030D-6E8A-4147-A177-3AD203B41FA5}">
                      <a16:colId xmlns:a16="http://schemas.microsoft.com/office/drawing/2014/main" val="20010"/>
                    </a:ext>
                  </a:extLst>
                </a:gridCol>
              </a:tblGrid>
              <a:tr h="161371">
                <a:tc>
                  <a:txBody>
                    <a:bodyPr/>
                    <a:lstStyle/>
                    <a:p>
                      <a:pPr algn="l" fontAlgn="b"/>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l" fontAlgn="b"/>
                      <a:endParaRPr lang="pl-PL" sz="1200" b="0" i="0" u="none" strike="noStrike" dirty="0">
                        <a:solidFill>
                          <a:schemeClr val="accent1">
                            <a:lumMod val="50000"/>
                          </a:schemeClr>
                        </a:solidFill>
                        <a:latin typeface="Calibri" pitchFamily="34" charset="0"/>
                      </a:endParaRPr>
                    </a:p>
                  </a:txBody>
                  <a:tcPr marL="6091" marR="6091" marT="6091" marB="0" anchor="b">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1990</a:t>
                      </a:r>
                      <a:endParaRPr lang="pl-PL" sz="1200" b="0" i="0" u="none" strike="noStrike" dirty="0">
                        <a:solidFill>
                          <a:schemeClr val="accent1">
                            <a:lumMod val="50000"/>
                          </a:schemeClr>
                        </a:solidFill>
                        <a:latin typeface="Calibri" pitchFamily="34" charset="0"/>
                      </a:endParaRPr>
                    </a:p>
                  </a:txBody>
                  <a:tcPr marL="6091" marR="6091" marT="6091" marB="0" anchor="b">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1995</a:t>
                      </a:r>
                      <a:endParaRPr lang="pl-PL" sz="1200" b="0" i="0" u="none" strike="noStrike" dirty="0">
                        <a:solidFill>
                          <a:schemeClr val="accent1">
                            <a:lumMod val="50000"/>
                          </a:schemeClr>
                        </a:solidFill>
                        <a:latin typeface="Calibri" pitchFamily="34" charset="0"/>
                      </a:endParaRPr>
                    </a:p>
                  </a:txBody>
                  <a:tcPr marL="6091" marR="6091" marT="6091" marB="0" anchor="b">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pl-PL" sz="1200" u="none" strike="noStrike">
                          <a:solidFill>
                            <a:schemeClr val="accent1">
                              <a:lumMod val="50000"/>
                            </a:schemeClr>
                          </a:solidFill>
                          <a:latin typeface="Calibri" pitchFamily="34" charset="0"/>
                        </a:rPr>
                        <a:t>2000</a:t>
                      </a:r>
                      <a:endParaRPr lang="pl-PL" sz="1200" b="0" i="0" u="none" strike="noStrike">
                        <a:solidFill>
                          <a:schemeClr val="accent1">
                            <a:lumMod val="50000"/>
                          </a:schemeClr>
                        </a:solidFill>
                        <a:latin typeface="Calibri" pitchFamily="34" charset="0"/>
                      </a:endParaRPr>
                    </a:p>
                  </a:txBody>
                  <a:tcPr marL="6091" marR="6091" marT="6091" marB="0" anchor="b">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pl-PL" sz="1200" u="none" strike="noStrike">
                          <a:solidFill>
                            <a:schemeClr val="accent1">
                              <a:lumMod val="50000"/>
                            </a:schemeClr>
                          </a:solidFill>
                          <a:latin typeface="Calibri" pitchFamily="34" charset="0"/>
                        </a:rPr>
                        <a:t>2005</a:t>
                      </a:r>
                      <a:endParaRPr lang="pl-PL" sz="1200" b="0" i="0" u="none" strike="noStrike">
                        <a:solidFill>
                          <a:schemeClr val="accent1">
                            <a:lumMod val="50000"/>
                          </a:schemeClr>
                        </a:solidFill>
                        <a:latin typeface="Calibri" pitchFamily="34" charset="0"/>
                      </a:endParaRPr>
                    </a:p>
                  </a:txBody>
                  <a:tcPr marL="6091" marR="6091" marT="6091" marB="0" anchor="b">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pl-PL" sz="1200" u="none" strike="noStrike">
                          <a:solidFill>
                            <a:schemeClr val="accent1">
                              <a:lumMod val="50000"/>
                            </a:schemeClr>
                          </a:solidFill>
                          <a:latin typeface="Calibri" pitchFamily="34" charset="0"/>
                        </a:rPr>
                        <a:t>2006</a:t>
                      </a:r>
                      <a:endParaRPr lang="pl-PL" sz="1200" b="0" i="0" u="none" strike="noStrike">
                        <a:solidFill>
                          <a:schemeClr val="accent1">
                            <a:lumMod val="50000"/>
                          </a:schemeClr>
                        </a:solidFill>
                        <a:latin typeface="Calibri" pitchFamily="34" charset="0"/>
                      </a:endParaRPr>
                    </a:p>
                  </a:txBody>
                  <a:tcPr marL="6091" marR="6091" marT="6091" marB="0" anchor="b">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pl-PL" sz="1200" u="none" strike="noStrike">
                          <a:solidFill>
                            <a:schemeClr val="accent1">
                              <a:lumMod val="50000"/>
                            </a:schemeClr>
                          </a:solidFill>
                          <a:latin typeface="Calibri" pitchFamily="34" charset="0"/>
                        </a:rPr>
                        <a:t>2007</a:t>
                      </a:r>
                      <a:endParaRPr lang="pl-PL" sz="1200" b="0" i="0" u="none" strike="noStrike">
                        <a:solidFill>
                          <a:schemeClr val="accent1">
                            <a:lumMod val="50000"/>
                          </a:schemeClr>
                        </a:solidFill>
                        <a:latin typeface="Calibri" pitchFamily="34" charset="0"/>
                      </a:endParaRPr>
                    </a:p>
                  </a:txBody>
                  <a:tcPr marL="6091" marR="6091" marT="6091" marB="0" anchor="b">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pl-PL" sz="1200" u="none" strike="noStrike">
                          <a:solidFill>
                            <a:schemeClr val="accent1">
                              <a:lumMod val="50000"/>
                            </a:schemeClr>
                          </a:solidFill>
                          <a:latin typeface="Calibri" pitchFamily="34" charset="0"/>
                        </a:rPr>
                        <a:t>2008</a:t>
                      </a:r>
                      <a:endParaRPr lang="pl-PL" sz="1200" b="0" i="0" u="none" strike="noStrike">
                        <a:solidFill>
                          <a:schemeClr val="accent1">
                            <a:lumMod val="50000"/>
                          </a:schemeClr>
                        </a:solidFill>
                        <a:latin typeface="Calibri" pitchFamily="34" charset="0"/>
                      </a:endParaRPr>
                    </a:p>
                  </a:txBody>
                  <a:tcPr marL="6091" marR="6091" marT="6091" marB="0" anchor="b">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pl-PL" sz="1200" u="none" strike="noStrike">
                          <a:solidFill>
                            <a:schemeClr val="accent1">
                              <a:lumMod val="50000"/>
                            </a:schemeClr>
                          </a:solidFill>
                          <a:latin typeface="Calibri" pitchFamily="34" charset="0"/>
                        </a:rPr>
                        <a:t>2009</a:t>
                      </a:r>
                      <a:endParaRPr lang="pl-PL" sz="1200" b="0" i="0" u="none" strike="noStrike">
                        <a:solidFill>
                          <a:schemeClr val="accent1">
                            <a:lumMod val="50000"/>
                          </a:schemeClr>
                        </a:solidFill>
                        <a:latin typeface="Calibri" pitchFamily="34" charset="0"/>
                      </a:endParaRPr>
                    </a:p>
                  </a:txBody>
                  <a:tcPr marL="6091" marR="6091" marT="6091" marB="0" anchor="b">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pl-PL" sz="1200" u="none" strike="noStrike">
                          <a:solidFill>
                            <a:schemeClr val="accent1">
                              <a:lumMod val="50000"/>
                            </a:schemeClr>
                          </a:solidFill>
                          <a:latin typeface="Calibri" pitchFamily="34" charset="0"/>
                        </a:rPr>
                        <a:t>2010</a:t>
                      </a:r>
                      <a:endParaRPr lang="pl-PL" sz="1200" b="0" i="0" u="none" strike="noStrike">
                        <a:solidFill>
                          <a:schemeClr val="accent1">
                            <a:lumMod val="50000"/>
                          </a:schemeClr>
                        </a:solidFill>
                        <a:latin typeface="Calibri" pitchFamily="34" charset="0"/>
                      </a:endParaRPr>
                    </a:p>
                  </a:txBody>
                  <a:tcPr marL="6091" marR="6091" marT="6091" marB="0" anchor="b">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7541">
                <a:tc rowSpan="3">
                  <a:txBody>
                    <a:bodyPr/>
                    <a:lstStyle/>
                    <a:p>
                      <a:pPr algn="ctr" fontAlgn="b"/>
                      <a:r>
                        <a:rPr lang="pl-PL" sz="1200" u="none" strike="noStrike" baseline="0" dirty="0">
                          <a:solidFill>
                            <a:schemeClr val="accent1">
                              <a:lumMod val="50000"/>
                            </a:schemeClr>
                          </a:solidFill>
                          <a:latin typeface="Calibri" pitchFamily="34" charset="0"/>
                        </a:rPr>
                        <a:t>Greece</a:t>
                      </a:r>
                      <a:endParaRPr lang="pl-PL" sz="1200" b="0" i="0" u="none" strike="noStrike" baseline="0" dirty="0">
                        <a:solidFill>
                          <a:schemeClr val="accent1">
                            <a:lumMod val="50000"/>
                          </a:schemeClr>
                        </a:solidFill>
                        <a:latin typeface="Calibri" pitchFamily="34" charset="0"/>
                      </a:endParaRPr>
                    </a:p>
                  </a:txBody>
                  <a:tcPr marL="6091" marR="6091" marT="6091" marB="0" anchor="ctr">
                    <a:solidFill>
                      <a:schemeClr val="bg1"/>
                    </a:solidFill>
                  </a:tcPr>
                </a:tc>
                <a:tc>
                  <a:txBody>
                    <a:bodyPr/>
                    <a:lstStyle/>
                    <a:p>
                      <a:pPr algn="l" fontAlgn="b"/>
                      <a:r>
                        <a:rPr lang="pl-PL" sz="1200" u="none" strike="noStrike" dirty="0">
                          <a:solidFill>
                            <a:schemeClr val="accent1">
                              <a:lumMod val="50000"/>
                            </a:schemeClr>
                          </a:solidFill>
                          <a:latin typeface="Calibri" pitchFamily="34" charset="0"/>
                        </a:rPr>
                        <a:t>General government total expenditure</a:t>
                      </a:r>
                      <a:endParaRPr lang="pl-PL" sz="1200" b="0" i="0" u="none" strike="noStrike" dirty="0">
                        <a:solidFill>
                          <a:schemeClr val="accent1">
                            <a:lumMod val="50000"/>
                          </a:schemeClr>
                        </a:solidFill>
                        <a:latin typeface="Calibri" pitchFamily="34" charset="0"/>
                      </a:endParaRPr>
                    </a:p>
                  </a:txBody>
                  <a:tcPr marL="6091" marR="6091" marT="6091" marB="0" anchor="b">
                    <a:lnT w="12700" cap="flat" cmpd="sng" algn="ctr">
                      <a:solidFill>
                        <a:schemeClr val="tx1"/>
                      </a:solidFill>
                      <a:prstDash val="solid"/>
                      <a:round/>
                      <a:headEnd type="none" w="med" len="med"/>
                      <a:tailEnd type="none" w="med" len="med"/>
                    </a:lnT>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43,43</a:t>
                      </a:r>
                      <a:endParaRPr lang="pl-PL" sz="1200" b="0" i="0" u="none" strike="noStrike" dirty="0">
                        <a:solidFill>
                          <a:schemeClr val="accent1">
                            <a:lumMod val="50000"/>
                          </a:schemeClr>
                        </a:solidFill>
                        <a:latin typeface="Calibri" pitchFamily="34" charset="0"/>
                      </a:endParaRPr>
                    </a:p>
                  </a:txBody>
                  <a:tcPr marL="6091" marR="6091" marT="6091" marB="0" anchor="b">
                    <a:lnT w="12700" cap="flat" cmpd="sng" algn="ctr">
                      <a:solidFill>
                        <a:schemeClr val="tx1"/>
                      </a:solidFill>
                      <a:prstDash val="solid"/>
                      <a:round/>
                      <a:headEnd type="none" w="med" len="med"/>
                      <a:tailEnd type="none" w="med" len="med"/>
                    </a:lnT>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43,17</a:t>
                      </a:r>
                      <a:endParaRPr lang="pl-PL" sz="1200" b="0" i="0" u="none" strike="noStrike" dirty="0">
                        <a:solidFill>
                          <a:schemeClr val="accent1">
                            <a:lumMod val="50000"/>
                          </a:schemeClr>
                        </a:solidFill>
                        <a:latin typeface="Calibri" pitchFamily="34" charset="0"/>
                      </a:endParaRPr>
                    </a:p>
                  </a:txBody>
                  <a:tcPr marL="6091" marR="6091" marT="6091" marB="0" anchor="b">
                    <a:lnT w="12700" cap="flat" cmpd="sng" algn="ctr">
                      <a:solidFill>
                        <a:schemeClr val="tx1"/>
                      </a:solidFill>
                      <a:prstDash val="solid"/>
                      <a:round/>
                      <a:headEnd type="none" w="med" len="med"/>
                      <a:tailEnd type="none" w="med" len="med"/>
                    </a:lnT>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46,64</a:t>
                      </a:r>
                      <a:endParaRPr lang="pl-PL" sz="1200" b="0" i="0" u="none" strike="noStrike" dirty="0">
                        <a:solidFill>
                          <a:schemeClr val="accent1">
                            <a:lumMod val="50000"/>
                          </a:schemeClr>
                        </a:solidFill>
                        <a:latin typeface="Calibri" pitchFamily="34" charset="0"/>
                      </a:endParaRPr>
                    </a:p>
                  </a:txBody>
                  <a:tcPr marL="6091" marR="6091" marT="6091" marB="0" anchor="b">
                    <a:lnT w="12700" cap="flat" cmpd="sng" algn="ctr">
                      <a:solidFill>
                        <a:schemeClr val="tx1"/>
                      </a:solidFill>
                      <a:prstDash val="solid"/>
                      <a:round/>
                      <a:headEnd type="none" w="med" len="med"/>
                      <a:tailEnd type="none" w="med" len="med"/>
                    </a:lnT>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43,95</a:t>
                      </a:r>
                      <a:endParaRPr lang="pl-PL" sz="1200" b="0" i="0" u="none" strike="noStrike" dirty="0">
                        <a:solidFill>
                          <a:schemeClr val="accent1">
                            <a:lumMod val="50000"/>
                          </a:schemeClr>
                        </a:solidFill>
                        <a:latin typeface="Calibri" pitchFamily="34" charset="0"/>
                      </a:endParaRPr>
                    </a:p>
                  </a:txBody>
                  <a:tcPr marL="6091" marR="6091" marT="6091" marB="0" anchor="b">
                    <a:lnT w="12700" cap="flat" cmpd="sng" algn="ctr">
                      <a:solidFill>
                        <a:schemeClr val="tx1"/>
                      </a:solidFill>
                      <a:prstDash val="solid"/>
                      <a:round/>
                      <a:headEnd type="none" w="med" len="med"/>
                      <a:tailEnd type="none" w="med" len="med"/>
                    </a:lnT>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45,16</a:t>
                      </a:r>
                      <a:endParaRPr lang="pl-PL" sz="1200" b="0" i="0" u="none" strike="noStrike" dirty="0">
                        <a:solidFill>
                          <a:schemeClr val="accent1">
                            <a:lumMod val="50000"/>
                          </a:schemeClr>
                        </a:solidFill>
                        <a:latin typeface="Calibri" pitchFamily="34" charset="0"/>
                      </a:endParaRPr>
                    </a:p>
                  </a:txBody>
                  <a:tcPr marL="6091" marR="6091" marT="6091" marB="0" anchor="b">
                    <a:lnT w="12700" cap="flat" cmpd="sng" algn="ctr">
                      <a:solidFill>
                        <a:schemeClr val="tx1"/>
                      </a:solidFill>
                      <a:prstDash val="solid"/>
                      <a:round/>
                      <a:headEnd type="none" w="med" len="med"/>
                      <a:tailEnd type="none" w="med" len="med"/>
                    </a:lnT>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46,64</a:t>
                      </a:r>
                      <a:endParaRPr lang="pl-PL" sz="1200" b="0" i="0" u="none" strike="noStrike" dirty="0">
                        <a:solidFill>
                          <a:schemeClr val="accent1">
                            <a:lumMod val="50000"/>
                          </a:schemeClr>
                        </a:solidFill>
                        <a:latin typeface="Calibri" pitchFamily="34" charset="0"/>
                      </a:endParaRPr>
                    </a:p>
                  </a:txBody>
                  <a:tcPr marL="6091" marR="6091" marT="6091" marB="0" anchor="b">
                    <a:lnT w="12700" cap="flat" cmpd="sng" algn="ctr">
                      <a:solidFill>
                        <a:schemeClr val="tx1"/>
                      </a:solidFill>
                      <a:prstDash val="solid"/>
                      <a:round/>
                      <a:headEnd type="none" w="med" len="med"/>
                      <a:tailEnd type="none" w="med" len="med"/>
                    </a:lnT>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49,65</a:t>
                      </a:r>
                      <a:endParaRPr lang="pl-PL" sz="1200" b="0" i="0" u="none" strike="noStrike" dirty="0">
                        <a:solidFill>
                          <a:schemeClr val="accent1">
                            <a:lumMod val="50000"/>
                          </a:schemeClr>
                        </a:solidFill>
                        <a:latin typeface="Calibri" pitchFamily="34" charset="0"/>
                      </a:endParaRPr>
                    </a:p>
                  </a:txBody>
                  <a:tcPr marL="6091" marR="6091" marT="6091" marB="0" anchor="b">
                    <a:lnT w="12700" cap="flat" cmpd="sng" algn="ctr">
                      <a:solidFill>
                        <a:schemeClr val="tx1"/>
                      </a:solidFill>
                      <a:prstDash val="solid"/>
                      <a:round/>
                      <a:headEnd type="none" w="med" len="med"/>
                      <a:tailEnd type="none" w="med" len="med"/>
                    </a:lnT>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52,84</a:t>
                      </a:r>
                      <a:endParaRPr lang="pl-PL" sz="1200" b="0" i="0" u="none" strike="noStrike" dirty="0">
                        <a:solidFill>
                          <a:schemeClr val="accent1">
                            <a:lumMod val="50000"/>
                          </a:schemeClr>
                        </a:solidFill>
                        <a:latin typeface="Calibri" pitchFamily="34" charset="0"/>
                      </a:endParaRPr>
                    </a:p>
                  </a:txBody>
                  <a:tcPr marL="6091" marR="6091" marT="6091" marB="0" anchor="b">
                    <a:lnT w="12700" cap="flat" cmpd="sng" algn="ctr">
                      <a:solidFill>
                        <a:schemeClr val="tx1"/>
                      </a:solidFill>
                      <a:prstDash val="solid"/>
                      <a:round/>
                      <a:headEnd type="none" w="med" len="med"/>
                      <a:tailEnd type="none" w="med" len="med"/>
                    </a:lnT>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49,48</a:t>
                      </a:r>
                      <a:endParaRPr lang="pl-PL" sz="1200" b="0" i="0" u="none" strike="noStrike" dirty="0">
                        <a:solidFill>
                          <a:schemeClr val="accent1">
                            <a:lumMod val="50000"/>
                          </a:schemeClr>
                        </a:solidFill>
                        <a:latin typeface="Calibri" pitchFamily="34" charset="0"/>
                      </a:endParaRPr>
                    </a:p>
                  </a:txBody>
                  <a:tcPr marL="6091" marR="6091" marT="6091" marB="0" anchor="b">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r h="317541">
                <a:tc vMerge="1">
                  <a:txBody>
                    <a:bodyPr/>
                    <a:lstStyle/>
                    <a:p>
                      <a:endParaRPr lang="pl-PL"/>
                    </a:p>
                  </a:txBody>
                  <a:tcPr/>
                </a:tc>
                <a:tc>
                  <a:txBody>
                    <a:bodyPr/>
                    <a:lstStyle/>
                    <a:p>
                      <a:pPr algn="l" fontAlgn="b"/>
                      <a:r>
                        <a:rPr lang="pl-PL" sz="1200" u="none" strike="noStrike" dirty="0">
                          <a:solidFill>
                            <a:schemeClr val="accent1">
                              <a:lumMod val="50000"/>
                            </a:schemeClr>
                          </a:solidFill>
                          <a:latin typeface="Calibri" pitchFamily="34" charset="0"/>
                        </a:rPr>
                        <a:t>General government net lending/borrowing</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-14,51</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-6,99</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-3,69</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-5,30</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-6,12</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-6,69</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-9,80</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-15,51</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-10,42</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extLst>
                  <a:ext uri="{0D108BD9-81ED-4DB2-BD59-A6C34878D82A}">
                    <a16:rowId xmlns:a16="http://schemas.microsoft.com/office/drawing/2014/main" val="10002"/>
                  </a:ext>
                </a:extLst>
              </a:tr>
              <a:tr h="317541">
                <a:tc vMerge="1">
                  <a:txBody>
                    <a:bodyPr/>
                    <a:lstStyle/>
                    <a:p>
                      <a:endParaRPr lang="pl-PL"/>
                    </a:p>
                  </a:txBody>
                  <a:tcPr/>
                </a:tc>
                <a:tc>
                  <a:txBody>
                    <a:bodyPr/>
                    <a:lstStyle/>
                    <a:p>
                      <a:pPr algn="l" fontAlgn="b"/>
                      <a:r>
                        <a:rPr lang="pl-PL" sz="1200" u="none" strike="noStrike" dirty="0">
                          <a:solidFill>
                            <a:schemeClr val="accent1">
                              <a:lumMod val="50000"/>
                            </a:schemeClr>
                          </a:solidFill>
                          <a:latin typeface="Calibri" pitchFamily="34" charset="0"/>
                        </a:rPr>
                        <a:t>General government net debt</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64,22</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66,40</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77,41</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100,29</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106,11</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105,41</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110,72</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127,10</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142,76</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extLst>
                  <a:ext uri="{0D108BD9-81ED-4DB2-BD59-A6C34878D82A}">
                    <a16:rowId xmlns:a16="http://schemas.microsoft.com/office/drawing/2014/main" val="10003"/>
                  </a:ext>
                </a:extLst>
              </a:tr>
              <a:tr h="317541">
                <a:tc rowSpan="3">
                  <a:txBody>
                    <a:bodyPr/>
                    <a:lstStyle/>
                    <a:p>
                      <a:pPr algn="ctr" fontAlgn="b"/>
                      <a:r>
                        <a:rPr lang="pl-PL" sz="1200" u="none" strike="noStrike" baseline="0" dirty="0">
                          <a:solidFill>
                            <a:schemeClr val="accent1">
                              <a:lumMod val="50000"/>
                            </a:schemeClr>
                          </a:solidFill>
                          <a:latin typeface="Calibri" pitchFamily="34" charset="0"/>
                        </a:rPr>
                        <a:t>Portugal</a:t>
                      </a:r>
                      <a:endParaRPr lang="pl-PL" sz="1200" b="0" i="0" u="none" strike="noStrike" baseline="0" dirty="0">
                        <a:solidFill>
                          <a:schemeClr val="accent1">
                            <a:lumMod val="50000"/>
                          </a:schemeClr>
                        </a:solidFill>
                        <a:latin typeface="Calibri" pitchFamily="34" charset="0"/>
                      </a:endParaRPr>
                    </a:p>
                  </a:txBody>
                  <a:tcPr marL="6091" marR="6091" marT="6091" marB="0" anchor="ctr">
                    <a:solidFill>
                      <a:schemeClr val="bg1"/>
                    </a:solidFill>
                  </a:tcPr>
                </a:tc>
                <a:tc>
                  <a:txBody>
                    <a:bodyPr/>
                    <a:lstStyle/>
                    <a:p>
                      <a:pPr algn="l" fontAlgn="b"/>
                      <a:r>
                        <a:rPr lang="pl-PL" sz="1200" u="none" strike="noStrike" dirty="0">
                          <a:solidFill>
                            <a:schemeClr val="accent1">
                              <a:lumMod val="50000"/>
                            </a:schemeClr>
                          </a:solidFill>
                          <a:latin typeface="Calibri" pitchFamily="34" charset="0"/>
                        </a:rPr>
                        <a:t>General government total expenditure</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39,26</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39,66</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39,29</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42,42</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40,82</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44,30</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44,64</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49,83</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50,64</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extLst>
                  <a:ext uri="{0D108BD9-81ED-4DB2-BD59-A6C34878D82A}">
                    <a16:rowId xmlns:a16="http://schemas.microsoft.com/office/drawing/2014/main" val="10004"/>
                  </a:ext>
                </a:extLst>
              </a:tr>
              <a:tr h="317541">
                <a:tc vMerge="1">
                  <a:txBody>
                    <a:bodyPr/>
                    <a:lstStyle/>
                    <a:p>
                      <a:endParaRPr lang="pl-PL"/>
                    </a:p>
                  </a:txBody>
                  <a:tcPr/>
                </a:tc>
                <a:tc>
                  <a:txBody>
                    <a:bodyPr/>
                    <a:lstStyle/>
                    <a:p>
                      <a:pPr algn="l" fontAlgn="b"/>
                      <a:r>
                        <a:rPr lang="pl-PL" sz="1200" u="none" strike="noStrike" dirty="0">
                          <a:solidFill>
                            <a:schemeClr val="accent1">
                              <a:lumMod val="50000"/>
                            </a:schemeClr>
                          </a:solidFill>
                          <a:latin typeface="Calibri" pitchFamily="34" charset="0"/>
                        </a:rPr>
                        <a:t>General government net lending/borrowing</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-5,06</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-3,41</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-1,09</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-2,54</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-0,36</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-3,15</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-3,54</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-10,11</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-9,14</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extLst>
                  <a:ext uri="{0D108BD9-81ED-4DB2-BD59-A6C34878D82A}">
                    <a16:rowId xmlns:a16="http://schemas.microsoft.com/office/drawing/2014/main" val="10005"/>
                  </a:ext>
                </a:extLst>
              </a:tr>
              <a:tr h="317541">
                <a:tc vMerge="1">
                  <a:txBody>
                    <a:bodyPr/>
                    <a:lstStyle/>
                    <a:p>
                      <a:endParaRPr lang="pl-PL"/>
                    </a:p>
                  </a:txBody>
                  <a:tcPr/>
                </a:tc>
                <a:tc>
                  <a:txBody>
                    <a:bodyPr/>
                    <a:lstStyle/>
                    <a:p>
                      <a:pPr algn="l" fontAlgn="b"/>
                      <a:r>
                        <a:rPr lang="pl-PL" sz="1200" u="none" strike="noStrike" dirty="0">
                          <a:solidFill>
                            <a:schemeClr val="accent1">
                              <a:lumMod val="50000"/>
                            </a:schemeClr>
                          </a:solidFill>
                          <a:latin typeface="Calibri" pitchFamily="34" charset="0"/>
                        </a:rPr>
                        <a:t>General government net debt</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l" fontAlgn="b"/>
                      <a:r>
                        <a:rPr lang="pl-PL" sz="1200" u="none" strike="noStrike" dirty="0">
                          <a:solidFill>
                            <a:schemeClr val="accent1">
                              <a:lumMod val="50000"/>
                            </a:schemeClr>
                          </a:solidFill>
                          <a:latin typeface="Calibri" pitchFamily="34" charset="0"/>
                        </a:rPr>
                        <a:t>n/a</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l" fontAlgn="b"/>
                      <a:r>
                        <a:rPr lang="pl-PL" sz="1200" u="none" strike="noStrike" dirty="0">
                          <a:solidFill>
                            <a:schemeClr val="accent1">
                              <a:lumMod val="50000"/>
                            </a:schemeClr>
                          </a:solidFill>
                          <a:latin typeface="Calibri" pitchFamily="34" charset="0"/>
                        </a:rPr>
                        <a:t>n/a</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41,97</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57,95</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58,77</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63,66</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67,36</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78,79</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tc>
                  <a:txBody>
                    <a:bodyPr/>
                    <a:lstStyle/>
                    <a:p>
                      <a:pPr algn="r" fontAlgn="b"/>
                      <a:r>
                        <a:rPr lang="pl-PL" sz="1200" u="none" strike="noStrike" dirty="0">
                          <a:solidFill>
                            <a:schemeClr val="accent1">
                              <a:lumMod val="50000"/>
                            </a:schemeClr>
                          </a:solidFill>
                          <a:latin typeface="Calibri" pitchFamily="34" charset="0"/>
                        </a:rPr>
                        <a:t>88,70</a:t>
                      </a:r>
                      <a:endParaRPr lang="pl-PL" sz="1200" b="0" i="0" u="none" strike="noStrike" dirty="0">
                        <a:solidFill>
                          <a:schemeClr val="accent1">
                            <a:lumMod val="50000"/>
                          </a:schemeClr>
                        </a:solidFill>
                        <a:latin typeface="Calibri" pitchFamily="34" charset="0"/>
                      </a:endParaRPr>
                    </a:p>
                  </a:txBody>
                  <a:tcPr marL="6091" marR="6091" marT="6091" marB="0" anchor="b">
                    <a:solidFill>
                      <a:schemeClr val="bg1"/>
                    </a:solidFill>
                  </a:tcPr>
                </a:tc>
                <a:extLst>
                  <a:ext uri="{0D108BD9-81ED-4DB2-BD59-A6C34878D82A}">
                    <a16:rowId xmlns:a16="http://schemas.microsoft.com/office/drawing/2014/main" val="10006"/>
                  </a:ext>
                </a:extLst>
              </a:tr>
            </a:tbl>
          </a:graphicData>
        </a:graphic>
      </p:graphicFrame>
      <p:sp>
        <p:nvSpPr>
          <p:cNvPr id="45" name="TextBox 20"/>
          <p:cNvSpPr txBox="1">
            <a:spLocks noChangeArrowheads="1"/>
          </p:cNvSpPr>
          <p:nvPr/>
        </p:nvSpPr>
        <p:spPr bwMode="auto">
          <a:xfrm>
            <a:off x="-1" y="6621179"/>
            <a:ext cx="1524001" cy="276999"/>
          </a:xfrm>
          <a:prstGeom prst="rect">
            <a:avLst/>
          </a:prstGeom>
          <a:noFill/>
          <a:ln w="9525">
            <a:noFill/>
            <a:miter lim="800000"/>
            <a:headEnd/>
            <a:tailEnd/>
          </a:ln>
        </p:spPr>
        <p:txBody>
          <a:bodyPr wrap="square">
            <a:spAutoFit/>
          </a:bodyPr>
          <a:lstStyle/>
          <a:p>
            <a:r>
              <a:rPr lang="pl-PL" sz="1200" dirty="0">
                <a:solidFill>
                  <a:schemeClr val="accent1">
                    <a:lumMod val="50000"/>
                  </a:schemeClr>
                </a:solidFill>
                <a:latin typeface="+mj-lt"/>
              </a:rPr>
              <a:t>Source: IMF</a:t>
            </a:r>
          </a:p>
        </p:txBody>
      </p:sp>
      <p:sp>
        <p:nvSpPr>
          <p:cNvPr id="2" name="Tytuł 1"/>
          <p:cNvSpPr>
            <a:spLocks noGrp="1"/>
          </p:cNvSpPr>
          <p:nvPr>
            <p:ph type="title"/>
          </p:nvPr>
        </p:nvSpPr>
        <p:spPr>
          <a:noFill/>
          <a:ln>
            <a:noFill/>
          </a:ln>
        </p:spPr>
        <p:txBody>
          <a:bodyPr>
            <a:noAutofit/>
          </a:bodyPr>
          <a:lstStyle/>
          <a:p>
            <a:r>
              <a:rPr lang="pl-PL" b="1" dirty="0"/>
              <a:t>IV. Financial </a:t>
            </a:r>
            <a:r>
              <a:rPr lang="pl-PL" b="1" dirty="0" err="1" smtClean="0"/>
              <a:t>Globalization</a:t>
            </a:r>
            <a:endParaRPr lang="pl-PL" b="1" dirty="0"/>
          </a:p>
        </p:txBody>
      </p:sp>
      <p:cxnSp>
        <p:nvCxnSpPr>
          <p:cNvPr id="12" name="Łącznik łamany 11"/>
          <p:cNvCxnSpPr>
            <a:stCxn id="29" idx="0"/>
            <a:endCxn id="31" idx="2"/>
          </p:cNvCxnSpPr>
          <p:nvPr/>
        </p:nvCxnSpPr>
        <p:spPr>
          <a:xfrm rot="16200000" flipV="1">
            <a:off x="8017461" y="1283108"/>
            <a:ext cx="374277" cy="2740818"/>
          </a:xfrm>
          <a:prstGeom prst="bentConnector3">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Symbol zastępczy numeru slajdu 13"/>
          <p:cNvSpPr>
            <a:spLocks noGrp="1"/>
          </p:cNvSpPr>
          <p:nvPr>
            <p:ph type="sldNum" sz="quarter" idx="12"/>
          </p:nvPr>
        </p:nvSpPr>
        <p:spPr/>
        <p:txBody>
          <a:bodyPr/>
          <a:lstStyle/>
          <a:p>
            <a:fld id="{8D1FC8B6-41DB-4822-87E1-C13C2FDCA1CB}" type="slidenum">
              <a:rPr lang="pl-PL" smtClean="0"/>
              <a:pPr/>
              <a:t>29</a:t>
            </a:fld>
            <a:endParaRPr lang="pl-PL" dirty="0"/>
          </a:p>
        </p:txBody>
      </p:sp>
    </p:spTree>
    <p:extLst>
      <p:ext uri="{BB962C8B-B14F-4D97-AF65-F5344CB8AC3E}">
        <p14:creationId xmlns:p14="http://schemas.microsoft.com/office/powerpoint/2010/main" val="1220003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lvl="0"/>
            <a:r>
              <a:rPr lang="pl-PL" b="1" dirty="0"/>
              <a:t>I. </a:t>
            </a:r>
            <a:r>
              <a:rPr lang="en-US" b="1" dirty="0"/>
              <a:t>Globalization and Its Components</a:t>
            </a:r>
            <a:r>
              <a:rPr lang="pl-PL" b="1" dirty="0"/>
              <a:t/>
            </a:r>
            <a:br>
              <a:rPr lang="pl-PL" b="1" dirty="0"/>
            </a:br>
            <a:endParaRPr lang="pl-PL" b="1" dirty="0"/>
          </a:p>
        </p:txBody>
      </p:sp>
      <p:sp>
        <p:nvSpPr>
          <p:cNvPr id="3" name="Symbol zastępczy zawartości 2"/>
          <p:cNvSpPr>
            <a:spLocks noGrp="1"/>
          </p:cNvSpPr>
          <p:nvPr>
            <p:ph idx="1"/>
          </p:nvPr>
        </p:nvSpPr>
        <p:spPr/>
        <p:txBody>
          <a:bodyPr>
            <a:noAutofit/>
          </a:bodyPr>
          <a:lstStyle/>
          <a:p>
            <a:pPr marL="0" indent="0" algn="just">
              <a:lnSpc>
                <a:spcPct val="100000"/>
              </a:lnSpc>
              <a:buNone/>
            </a:pPr>
            <a:r>
              <a:rPr lang="en-US" sz="2000" dirty="0"/>
              <a:t>In the most general sense the </a:t>
            </a:r>
            <a:r>
              <a:rPr lang="en-US" sz="2000" b="1" dirty="0"/>
              <a:t>process of globalization </a:t>
            </a:r>
            <a:r>
              <a:rPr lang="en-US" sz="2000" dirty="0"/>
              <a:t>consists in increasing contacts</a:t>
            </a:r>
            <a:r>
              <a:rPr lang="pl-PL" sz="2000" dirty="0"/>
              <a:t> </a:t>
            </a:r>
            <a:r>
              <a:rPr lang="en-US" sz="2000" dirty="0"/>
              <a:t>(including contracts) among individuals’ and organizations from various countries. In this sense it is the </a:t>
            </a:r>
            <a:r>
              <a:rPr lang="en-US" sz="2000" b="1" dirty="0"/>
              <a:t>opposite of isolationism. </a:t>
            </a:r>
            <a:endParaRPr lang="pl-PL" sz="2000" b="1" dirty="0"/>
          </a:p>
          <a:p>
            <a:pPr>
              <a:lnSpc>
                <a:spcPct val="100000"/>
              </a:lnSpc>
            </a:pPr>
            <a:r>
              <a:rPr lang="en-US" sz="2000" b="1" dirty="0"/>
              <a:t>Globalization is usually divided into:</a:t>
            </a:r>
            <a:endParaRPr lang="pl-PL" sz="2000" b="1" dirty="0"/>
          </a:p>
          <a:p>
            <a:pPr lvl="1">
              <a:lnSpc>
                <a:spcPct val="100000"/>
              </a:lnSpc>
            </a:pPr>
            <a:r>
              <a:rPr lang="en-US" sz="2000" dirty="0"/>
              <a:t>Trade globalization, i.e. trade in material products;</a:t>
            </a:r>
            <a:endParaRPr lang="pl-PL" sz="2000" dirty="0"/>
          </a:p>
          <a:p>
            <a:pPr lvl="1">
              <a:lnSpc>
                <a:spcPct val="100000"/>
              </a:lnSpc>
            </a:pPr>
            <a:r>
              <a:rPr lang="en-US" sz="2000" dirty="0"/>
              <a:t>Financial globalization, i.e. flows of capital; </a:t>
            </a:r>
            <a:endParaRPr lang="pl-PL" sz="2000" dirty="0"/>
          </a:p>
          <a:p>
            <a:pPr lvl="1">
              <a:lnSpc>
                <a:spcPct val="100000"/>
              </a:lnSpc>
            </a:pPr>
            <a:r>
              <a:rPr lang="en-US" sz="2000" dirty="0"/>
              <a:t>International </a:t>
            </a:r>
            <a:r>
              <a:rPr lang="en-US" sz="2000" dirty="0" smtClean="0"/>
              <a:t>migration</a:t>
            </a:r>
            <a:r>
              <a:rPr lang="pl-PL" sz="2000" dirty="0" smtClean="0"/>
              <a:t>.</a:t>
            </a:r>
            <a:endParaRPr lang="pl-PL" sz="2000" b="1" dirty="0"/>
          </a:p>
          <a:p>
            <a:pPr lvl="1">
              <a:lnSpc>
                <a:spcPct val="100000"/>
              </a:lnSpc>
            </a:pPr>
            <a:r>
              <a:rPr lang="pl-PL" sz="2000" b="1" dirty="0" err="1"/>
              <a:t>Additions</a:t>
            </a:r>
            <a:r>
              <a:rPr lang="pl-PL" sz="2000" b="1" dirty="0"/>
              <a:t>:</a:t>
            </a:r>
          </a:p>
          <a:p>
            <a:pPr lvl="2">
              <a:lnSpc>
                <a:spcPct val="100000"/>
              </a:lnSpc>
            </a:pPr>
            <a:r>
              <a:rPr lang="en-US" dirty="0"/>
              <a:t>globalization of </a:t>
            </a:r>
            <a:r>
              <a:rPr lang="en-US" dirty="0" smtClean="0"/>
              <a:t>communication</a:t>
            </a:r>
            <a:r>
              <a:rPr lang="pl-PL" dirty="0" smtClean="0"/>
              <a:t>;</a:t>
            </a:r>
            <a:endParaRPr lang="pl-PL" dirty="0"/>
          </a:p>
          <a:p>
            <a:pPr lvl="2">
              <a:lnSpc>
                <a:spcPct val="100000"/>
              </a:lnSpc>
            </a:pPr>
            <a:r>
              <a:rPr lang="en-US" dirty="0"/>
              <a:t>globalization of </a:t>
            </a:r>
            <a:r>
              <a:rPr lang="en-US" dirty="0" smtClean="0"/>
              <a:t>services</a:t>
            </a:r>
            <a:r>
              <a:rPr lang="pl-PL" dirty="0" smtClean="0"/>
              <a:t>.</a:t>
            </a:r>
            <a:r>
              <a:rPr lang="en-US" dirty="0" smtClean="0"/>
              <a:t> </a:t>
            </a:r>
            <a:endParaRPr lang="pl-PL" dirty="0"/>
          </a:p>
          <a:p>
            <a:pPr lvl="1">
              <a:lnSpc>
                <a:spcPct val="100000"/>
              </a:lnSpc>
            </a:pPr>
            <a:endParaRPr lang="pl-PL" sz="2000" b="1" dirty="0"/>
          </a:p>
        </p:txBody>
      </p:sp>
      <p:sp>
        <p:nvSpPr>
          <p:cNvPr id="4" name="Symbol zastępczy numeru slajdu 3"/>
          <p:cNvSpPr>
            <a:spLocks noGrp="1"/>
          </p:cNvSpPr>
          <p:nvPr>
            <p:ph type="sldNum" sz="quarter" idx="12"/>
          </p:nvPr>
        </p:nvSpPr>
        <p:spPr/>
        <p:txBody>
          <a:bodyPr/>
          <a:lstStyle/>
          <a:p>
            <a:fld id="{8D1FC8B6-41DB-4822-87E1-C13C2FDCA1CB}" type="slidenum">
              <a:rPr lang="pl-PL" smtClean="0"/>
              <a:pPr/>
              <a:t>3</a:t>
            </a:fld>
            <a:endParaRPr lang="pl-PL" dirty="0"/>
          </a:p>
        </p:txBody>
      </p:sp>
    </p:spTree>
    <p:extLst>
      <p:ext uri="{BB962C8B-B14F-4D97-AF65-F5344CB8AC3E}">
        <p14:creationId xmlns:p14="http://schemas.microsoft.com/office/powerpoint/2010/main" val="19267828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smtClean="0"/>
              <a:t>V. </a:t>
            </a:r>
            <a:r>
              <a:rPr lang="pl-PL" b="1" dirty="0" err="1"/>
              <a:t>Concluding</a:t>
            </a:r>
            <a:r>
              <a:rPr lang="pl-PL" b="1" dirty="0"/>
              <a:t> </a:t>
            </a:r>
            <a:r>
              <a:rPr lang="pl-PL" b="1" dirty="0" err="1"/>
              <a:t>Comments</a:t>
            </a:r>
            <a:r>
              <a:rPr lang="pl-PL" b="1" dirty="0"/>
              <a:t/>
            </a:r>
            <a:br>
              <a:rPr lang="pl-PL" b="1" dirty="0"/>
            </a:br>
            <a:endParaRPr lang="pl-PL" b="1" dirty="0"/>
          </a:p>
        </p:txBody>
      </p:sp>
      <p:sp>
        <p:nvSpPr>
          <p:cNvPr id="3" name="Symbol zastępczy zawartości 2"/>
          <p:cNvSpPr>
            <a:spLocks noGrp="1"/>
          </p:cNvSpPr>
          <p:nvPr>
            <p:ph idx="1"/>
          </p:nvPr>
        </p:nvSpPr>
        <p:spPr/>
        <p:txBody>
          <a:bodyPr>
            <a:noAutofit/>
          </a:bodyPr>
          <a:lstStyle/>
          <a:p>
            <a:pPr lvl="0" algn="just">
              <a:lnSpc>
                <a:spcPct val="100000"/>
              </a:lnSpc>
            </a:pPr>
            <a:r>
              <a:rPr lang="en-US" sz="2000" dirty="0"/>
              <a:t>The globalization process depends on the policies in the respective countries, especially the large ones, and on other factors, especially on the technical change. One should focus on a policies so that are no reversals in the degree of countries external opening and that their institutions allow for a better individuals’ adjustment to new opportunities or threats. The globalization process may slow down if the technical change changes the distribution of profitable locations of economic activity in the world, or because of the inevitable  slowdown in China.(</a:t>
            </a:r>
            <a:r>
              <a:rPr lang="en-US" sz="2000" dirty="0" err="1"/>
              <a:t>Bordo</a:t>
            </a:r>
            <a:r>
              <a:rPr lang="en-US" sz="2000" dirty="0"/>
              <a:t>, </a:t>
            </a:r>
            <a:r>
              <a:rPr lang="en-US" sz="2000" dirty="0" err="1"/>
              <a:t>Eichengreen</a:t>
            </a:r>
            <a:r>
              <a:rPr lang="en-US" sz="2000" dirty="0"/>
              <a:t>...)</a:t>
            </a:r>
            <a:endParaRPr lang="pl-PL" sz="2000" dirty="0"/>
          </a:p>
          <a:p>
            <a:pPr lvl="0" algn="just">
              <a:lnSpc>
                <a:spcPct val="100000"/>
              </a:lnSpc>
            </a:pPr>
            <a:r>
              <a:rPr lang="en-US" sz="2000" dirty="0"/>
              <a:t>In discussing the outcomes ascribed to globalization one should distinguish the symptoms from the causes. Globalization is to often blamed for the results of bad policies, especially those which hamper individuals’ adjustment to new pressures, and those which encourage them to take excessive risks. </a:t>
            </a:r>
            <a:endParaRPr lang="pl-PL" sz="2000" dirty="0"/>
          </a:p>
          <a:p>
            <a:pPr algn="just"/>
            <a:endParaRPr lang="pl-PL" sz="2000" dirty="0"/>
          </a:p>
        </p:txBody>
      </p:sp>
      <p:sp>
        <p:nvSpPr>
          <p:cNvPr id="4" name="Tytuł 1"/>
          <p:cNvSpPr txBox="1">
            <a:spLocks/>
          </p:cNvSpPr>
          <p:nvPr/>
        </p:nvSpPr>
        <p:spPr>
          <a:xfrm>
            <a:off x="1524000" y="1"/>
            <a:ext cx="7886700" cy="5608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l-PL" sz="2700" dirty="0"/>
          </a:p>
        </p:txBody>
      </p:sp>
      <p:sp>
        <p:nvSpPr>
          <p:cNvPr id="5" name="Symbol zastępczy numeru slajdu 4"/>
          <p:cNvSpPr>
            <a:spLocks noGrp="1"/>
          </p:cNvSpPr>
          <p:nvPr>
            <p:ph type="sldNum" sz="quarter" idx="12"/>
          </p:nvPr>
        </p:nvSpPr>
        <p:spPr/>
        <p:txBody>
          <a:bodyPr/>
          <a:lstStyle/>
          <a:p>
            <a:fld id="{8D1FC8B6-41DB-4822-87E1-C13C2FDCA1CB}" type="slidenum">
              <a:rPr lang="pl-PL" smtClean="0"/>
              <a:pPr/>
              <a:t>30</a:t>
            </a:fld>
            <a:endParaRPr lang="pl-PL" dirty="0"/>
          </a:p>
        </p:txBody>
      </p:sp>
    </p:spTree>
    <p:extLst>
      <p:ext uri="{BB962C8B-B14F-4D97-AF65-F5344CB8AC3E}">
        <p14:creationId xmlns:p14="http://schemas.microsoft.com/office/powerpoint/2010/main" val="25665271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smtClean="0"/>
              <a:t>V. </a:t>
            </a:r>
            <a:r>
              <a:rPr lang="pl-PL" b="1" dirty="0" err="1"/>
              <a:t>Concluding</a:t>
            </a:r>
            <a:r>
              <a:rPr lang="pl-PL" b="1" dirty="0"/>
              <a:t> </a:t>
            </a:r>
            <a:r>
              <a:rPr lang="pl-PL" b="1" dirty="0" err="1"/>
              <a:t>Comments</a:t>
            </a:r>
            <a:r>
              <a:rPr lang="pl-PL" b="1" dirty="0"/>
              <a:t/>
            </a:r>
            <a:br>
              <a:rPr lang="pl-PL" b="1" dirty="0"/>
            </a:br>
            <a:endParaRPr lang="pl-PL" b="1" dirty="0"/>
          </a:p>
        </p:txBody>
      </p:sp>
      <p:sp>
        <p:nvSpPr>
          <p:cNvPr id="3" name="Symbol zastępczy zawartości 2"/>
          <p:cNvSpPr>
            <a:spLocks noGrp="1"/>
          </p:cNvSpPr>
          <p:nvPr>
            <p:ph idx="1"/>
          </p:nvPr>
        </p:nvSpPr>
        <p:spPr/>
        <p:txBody>
          <a:bodyPr>
            <a:noAutofit/>
          </a:bodyPr>
          <a:lstStyle/>
          <a:p>
            <a:pPr lvl="0" algn="just">
              <a:lnSpc>
                <a:spcPct val="150000"/>
              </a:lnSpc>
            </a:pPr>
            <a:r>
              <a:rPr lang="en-US" sz="2000" dirty="0"/>
              <a:t>Crude globalization, based on the nationalistic or utopian ethics is, indeed, very demagogic. However, it should not be neglected because the emotional irrationality appeals to many people, and therefore, can, have dangerous political consequences </a:t>
            </a:r>
            <a:endParaRPr lang="pl-PL" sz="2000" dirty="0"/>
          </a:p>
          <a:p>
            <a:pPr lvl="0" algn="just">
              <a:lnSpc>
                <a:spcPct val="150000"/>
              </a:lnSpc>
            </a:pPr>
            <a:r>
              <a:rPr lang="en-US" sz="2000" dirty="0"/>
              <a:t>In defending the achieved level of globalization one should appeal to its beneficiaries who would become losers, if policies turn to trade protectionism. This is especially relevant for the US.</a:t>
            </a:r>
            <a:endParaRPr lang="pl-PL" sz="2000" dirty="0"/>
          </a:p>
          <a:p>
            <a:pPr lvl="0" algn="just">
              <a:lnSpc>
                <a:spcPct val="150000"/>
              </a:lnSpc>
            </a:pPr>
            <a:r>
              <a:rPr lang="en-US" sz="2000" dirty="0"/>
              <a:t>The European Union can and should play the role of the center in defending the free trade in the world. At the same time it should resist the protectionist pressures within its own Single Market.</a:t>
            </a:r>
            <a:endParaRPr lang="pl-PL" sz="2000" dirty="0"/>
          </a:p>
          <a:p>
            <a:pPr algn="just">
              <a:lnSpc>
                <a:spcPct val="150000"/>
              </a:lnSpc>
            </a:pPr>
            <a:endParaRPr lang="pl-PL" sz="2000" dirty="0"/>
          </a:p>
        </p:txBody>
      </p:sp>
      <p:sp>
        <p:nvSpPr>
          <p:cNvPr id="4" name="Tytuł 1"/>
          <p:cNvSpPr txBox="1">
            <a:spLocks/>
          </p:cNvSpPr>
          <p:nvPr/>
        </p:nvSpPr>
        <p:spPr>
          <a:xfrm>
            <a:off x="1524000" y="1"/>
            <a:ext cx="7886700" cy="5608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l-PL" sz="2700" dirty="0"/>
          </a:p>
        </p:txBody>
      </p:sp>
      <p:sp>
        <p:nvSpPr>
          <p:cNvPr id="8" name="Symbol zastępczy numeru slajdu 7"/>
          <p:cNvSpPr>
            <a:spLocks noGrp="1"/>
          </p:cNvSpPr>
          <p:nvPr>
            <p:ph type="sldNum" sz="quarter" idx="12"/>
          </p:nvPr>
        </p:nvSpPr>
        <p:spPr/>
        <p:txBody>
          <a:bodyPr/>
          <a:lstStyle/>
          <a:p>
            <a:fld id="{8D1FC8B6-41DB-4822-87E1-C13C2FDCA1CB}" type="slidenum">
              <a:rPr lang="pl-PL" smtClean="0"/>
              <a:pPr/>
              <a:t>31</a:t>
            </a:fld>
            <a:endParaRPr lang="pl-PL" dirty="0"/>
          </a:p>
        </p:txBody>
      </p:sp>
    </p:spTree>
    <p:extLst>
      <p:ext uri="{BB962C8B-B14F-4D97-AF65-F5344CB8AC3E}">
        <p14:creationId xmlns:p14="http://schemas.microsoft.com/office/powerpoint/2010/main" val="3538263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iekt 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9883" name="think-cell Slide" r:id="rId5" imgW="360" imgH="360" progId="">
                  <p:embed/>
                </p:oleObj>
              </mc:Choice>
              <mc:Fallback>
                <p:oleObj name="think-cell Slide" r:id="rId5" imgW="360" imgH="360" progId="">
                  <p:embed/>
                  <p:pic>
                    <p:nvPicPr>
                      <p:cNvPr id="6" name="Obiekt 5"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5"/>
          <p:cNvSpPr txBox="1">
            <a:spLocks noChangeArrowheads="1"/>
          </p:cNvSpPr>
          <p:nvPr/>
        </p:nvSpPr>
        <p:spPr>
          <a:xfrm>
            <a:off x="465620" y="1381264"/>
            <a:ext cx="11159966" cy="8451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endParaRPr lang="pl-PL" altLang="en-US" dirty="0">
              <a:solidFill>
                <a:srgbClr val="44546A"/>
              </a:solidFill>
              <a:latin typeface="+mj-lt"/>
            </a:endParaRPr>
          </a:p>
        </p:txBody>
      </p:sp>
      <p:sp>
        <p:nvSpPr>
          <p:cNvPr id="3" name="pole tekstowe 2"/>
          <p:cNvSpPr txBox="1"/>
          <p:nvPr/>
        </p:nvSpPr>
        <p:spPr>
          <a:xfrm>
            <a:off x="643163" y="717446"/>
            <a:ext cx="9777046" cy="1138773"/>
          </a:xfrm>
          <a:prstGeom prst="rect">
            <a:avLst/>
          </a:prstGeom>
          <a:noFill/>
        </p:spPr>
        <p:txBody>
          <a:bodyPr wrap="square" rtlCol="0">
            <a:spAutoFit/>
          </a:bodyPr>
          <a:lstStyle/>
          <a:p>
            <a:r>
              <a:rPr lang="pl-PL" sz="3400" b="1" dirty="0" err="1">
                <a:solidFill>
                  <a:schemeClr val="accent1">
                    <a:lumMod val="50000"/>
                  </a:schemeClr>
                </a:solidFill>
                <a:latin typeface="+mj-lt"/>
              </a:rPr>
              <a:t>Thank</a:t>
            </a:r>
            <a:r>
              <a:rPr lang="pl-PL" sz="3400" b="1" dirty="0">
                <a:solidFill>
                  <a:schemeClr val="accent1">
                    <a:lumMod val="50000"/>
                  </a:schemeClr>
                </a:solidFill>
                <a:latin typeface="+mj-lt"/>
              </a:rPr>
              <a:t> </a:t>
            </a:r>
            <a:r>
              <a:rPr lang="pl-PL" sz="3400" b="1" dirty="0" err="1">
                <a:solidFill>
                  <a:schemeClr val="accent1">
                    <a:lumMod val="50000"/>
                  </a:schemeClr>
                </a:solidFill>
                <a:latin typeface="+mj-lt"/>
              </a:rPr>
              <a:t>you</a:t>
            </a:r>
            <a:r>
              <a:rPr lang="pl-PL" sz="3400" b="1" dirty="0">
                <a:solidFill>
                  <a:schemeClr val="accent1">
                    <a:lumMod val="50000"/>
                  </a:schemeClr>
                </a:solidFill>
                <a:latin typeface="+mj-lt"/>
              </a:rPr>
              <a:t> for </a:t>
            </a:r>
            <a:r>
              <a:rPr lang="pl-PL" sz="3400" b="1" dirty="0" err="1">
                <a:solidFill>
                  <a:schemeClr val="accent1">
                    <a:lumMod val="50000"/>
                  </a:schemeClr>
                </a:solidFill>
                <a:latin typeface="+mj-lt"/>
              </a:rPr>
              <a:t>your</a:t>
            </a:r>
            <a:r>
              <a:rPr lang="pl-PL" sz="3400" b="1" dirty="0">
                <a:solidFill>
                  <a:schemeClr val="accent1">
                    <a:lumMod val="50000"/>
                  </a:schemeClr>
                </a:solidFill>
                <a:latin typeface="+mj-lt"/>
              </a:rPr>
              <a:t> </a:t>
            </a:r>
            <a:r>
              <a:rPr lang="pl-PL" sz="3400" b="1" dirty="0" err="1" smtClean="0">
                <a:solidFill>
                  <a:schemeClr val="accent1">
                    <a:lumMod val="50000"/>
                  </a:schemeClr>
                </a:solidFill>
                <a:latin typeface="+mj-lt"/>
              </a:rPr>
              <a:t>attention</a:t>
            </a:r>
            <a:r>
              <a:rPr lang="pl-PL" sz="3400" b="1" dirty="0" smtClean="0">
                <a:solidFill>
                  <a:schemeClr val="accent1">
                    <a:lumMod val="50000"/>
                  </a:schemeClr>
                </a:solidFill>
                <a:latin typeface="+mj-lt"/>
              </a:rPr>
              <a:t>! </a:t>
            </a:r>
          </a:p>
          <a:p>
            <a:r>
              <a:rPr lang="pl-PL" sz="3400" b="1" dirty="0" err="1" smtClean="0">
                <a:solidFill>
                  <a:schemeClr val="accent1">
                    <a:lumMod val="50000"/>
                  </a:schemeClr>
                </a:solidFill>
                <a:latin typeface="+mj-lt"/>
              </a:rPr>
              <a:t>Let</a:t>
            </a:r>
            <a:r>
              <a:rPr lang="pl-PL" sz="3400" b="1" dirty="0" smtClean="0">
                <a:solidFill>
                  <a:schemeClr val="accent1">
                    <a:lumMod val="50000"/>
                  </a:schemeClr>
                </a:solidFill>
                <a:latin typeface="+mj-lt"/>
              </a:rPr>
              <a:t> </a:t>
            </a:r>
            <a:r>
              <a:rPr lang="pl-PL" sz="3400" b="1" dirty="0" err="1" smtClean="0">
                <a:solidFill>
                  <a:schemeClr val="accent1">
                    <a:lumMod val="50000"/>
                  </a:schemeClr>
                </a:solidFill>
                <a:latin typeface="+mj-lt"/>
              </a:rPr>
              <a:t>us</a:t>
            </a:r>
            <a:r>
              <a:rPr lang="pl-PL" sz="3400" b="1" dirty="0" smtClean="0">
                <a:solidFill>
                  <a:schemeClr val="accent1">
                    <a:lumMod val="50000"/>
                  </a:schemeClr>
                </a:solidFill>
                <a:latin typeface="+mj-lt"/>
              </a:rPr>
              <a:t> </a:t>
            </a:r>
            <a:r>
              <a:rPr lang="pl-PL" sz="3400" b="1" dirty="0" err="1" smtClean="0">
                <a:solidFill>
                  <a:schemeClr val="accent1">
                    <a:lumMod val="50000"/>
                  </a:schemeClr>
                </a:solidFill>
                <a:latin typeface="+mj-lt"/>
              </a:rPr>
              <a:t>stay</a:t>
            </a:r>
            <a:r>
              <a:rPr lang="pl-PL" sz="3400" b="1" dirty="0" smtClean="0">
                <a:solidFill>
                  <a:schemeClr val="accent1">
                    <a:lumMod val="50000"/>
                  </a:schemeClr>
                </a:solidFill>
                <a:latin typeface="+mj-lt"/>
              </a:rPr>
              <a:t> in </a:t>
            </a:r>
            <a:r>
              <a:rPr lang="pl-PL" sz="3400" b="1" dirty="0" err="1" smtClean="0">
                <a:solidFill>
                  <a:schemeClr val="accent1">
                    <a:lumMod val="50000"/>
                  </a:schemeClr>
                </a:solidFill>
                <a:latin typeface="+mj-lt"/>
              </a:rPr>
              <a:t>touch</a:t>
            </a:r>
            <a:r>
              <a:rPr lang="pl-PL" sz="3400" b="1" dirty="0" smtClean="0">
                <a:solidFill>
                  <a:schemeClr val="accent1">
                    <a:lumMod val="50000"/>
                  </a:schemeClr>
                </a:solidFill>
                <a:latin typeface="+mj-lt"/>
              </a:rPr>
              <a:t>:</a:t>
            </a:r>
            <a:endParaRPr lang="pl-PL" sz="3400" b="1" dirty="0">
              <a:solidFill>
                <a:schemeClr val="accent1">
                  <a:lumMod val="50000"/>
                </a:schemeClr>
              </a:solidFill>
              <a:latin typeface="+mj-lt"/>
            </a:endParaRPr>
          </a:p>
        </p:txBody>
      </p:sp>
      <p:sp>
        <p:nvSpPr>
          <p:cNvPr id="4" name="Prostokąt 3"/>
          <p:cNvSpPr/>
          <p:nvPr/>
        </p:nvSpPr>
        <p:spPr>
          <a:xfrm>
            <a:off x="2293492" y="3679376"/>
            <a:ext cx="2820644" cy="400110"/>
          </a:xfrm>
          <a:prstGeom prst="rect">
            <a:avLst/>
          </a:prstGeom>
        </p:spPr>
        <p:txBody>
          <a:bodyPr wrap="none">
            <a:spAutoFit/>
          </a:bodyPr>
          <a:lstStyle/>
          <a:p>
            <a:r>
              <a:rPr lang="pl-PL" sz="2000" dirty="0">
                <a:solidFill>
                  <a:schemeClr val="accent1">
                    <a:lumMod val="50000"/>
                  </a:schemeClr>
                </a:solidFill>
              </a:rPr>
              <a:t>twitter.com/</a:t>
            </a:r>
            <a:r>
              <a:rPr lang="pl-PL" sz="2000" dirty="0" err="1">
                <a:solidFill>
                  <a:schemeClr val="accent1">
                    <a:lumMod val="50000"/>
                  </a:schemeClr>
                </a:solidFill>
              </a:rPr>
              <a:t>LBalcerowicz</a:t>
            </a:r>
            <a:endParaRPr lang="pl-PL" sz="2000" dirty="0">
              <a:solidFill>
                <a:schemeClr val="accent1">
                  <a:lumMod val="50000"/>
                </a:schemeClr>
              </a:solidFill>
            </a:endParaRPr>
          </a:p>
        </p:txBody>
      </p:sp>
      <p:sp>
        <p:nvSpPr>
          <p:cNvPr id="8" name="AutoShape 4" descr="Znalezione obrazy dla zapytania facebook logo"/>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11" name="Obraz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03458" y="1893163"/>
            <a:ext cx="2612903" cy="1800000"/>
          </a:xfrm>
          <a:prstGeom prst="rect">
            <a:avLst/>
          </a:prstGeom>
        </p:spPr>
      </p:pic>
      <p:pic>
        <p:nvPicPr>
          <p:cNvPr id="9" name="Obraz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803814" y="4342041"/>
            <a:ext cx="1800000" cy="1800000"/>
          </a:xfrm>
          <a:prstGeom prst="rect">
            <a:avLst/>
          </a:prstGeom>
        </p:spPr>
      </p:pic>
      <p:sp>
        <p:nvSpPr>
          <p:cNvPr id="5" name="Prostokąt 4"/>
          <p:cNvSpPr/>
          <p:nvPr/>
        </p:nvSpPr>
        <p:spPr>
          <a:xfrm>
            <a:off x="1875942" y="6306258"/>
            <a:ext cx="3655744" cy="400110"/>
          </a:xfrm>
          <a:prstGeom prst="rect">
            <a:avLst/>
          </a:prstGeom>
        </p:spPr>
        <p:txBody>
          <a:bodyPr wrap="none">
            <a:spAutoFit/>
          </a:bodyPr>
          <a:lstStyle/>
          <a:p>
            <a:r>
              <a:rPr lang="pl-PL" sz="2000" dirty="0">
                <a:solidFill>
                  <a:schemeClr val="accent1">
                    <a:lumMod val="50000"/>
                  </a:schemeClr>
                </a:solidFill>
              </a:rPr>
              <a:t>facebook.com/</a:t>
            </a:r>
            <a:r>
              <a:rPr lang="pl-PL" sz="2000" dirty="0" err="1">
                <a:solidFill>
                  <a:schemeClr val="accent1">
                    <a:lumMod val="50000"/>
                  </a:schemeClr>
                </a:solidFill>
              </a:rPr>
              <a:t>LeszekBalcerowicz</a:t>
            </a:r>
            <a:endParaRPr lang="pl-PL" sz="2000" dirty="0">
              <a:solidFill>
                <a:schemeClr val="accent1">
                  <a:lumMod val="50000"/>
                </a:schemeClr>
              </a:solidFill>
            </a:endParaRPr>
          </a:p>
        </p:txBody>
      </p:sp>
      <p:pic>
        <p:nvPicPr>
          <p:cNvPr id="10" name="Obraz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771153" y="1967035"/>
            <a:ext cx="4336950" cy="1872000"/>
          </a:xfrm>
          <a:prstGeom prst="rect">
            <a:avLst/>
          </a:prstGeom>
        </p:spPr>
      </p:pic>
      <p:sp>
        <p:nvSpPr>
          <p:cNvPr id="19" name="Prostokąt 18"/>
          <p:cNvSpPr/>
          <p:nvPr/>
        </p:nvSpPr>
        <p:spPr>
          <a:xfrm>
            <a:off x="7354199" y="3693163"/>
            <a:ext cx="1119794" cy="400110"/>
          </a:xfrm>
          <a:prstGeom prst="rect">
            <a:avLst/>
          </a:prstGeom>
        </p:spPr>
        <p:txBody>
          <a:bodyPr wrap="none">
            <a:spAutoFit/>
          </a:bodyPr>
          <a:lstStyle/>
          <a:p>
            <a:r>
              <a:rPr lang="pl-PL" sz="2000" dirty="0">
                <a:solidFill>
                  <a:schemeClr val="accent1">
                    <a:lumMod val="50000"/>
                  </a:schemeClr>
                </a:solidFill>
              </a:rPr>
              <a:t>for.org.pl</a:t>
            </a:r>
          </a:p>
        </p:txBody>
      </p:sp>
      <p:pic>
        <p:nvPicPr>
          <p:cNvPr id="7" name="Obraz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812209" y="4637493"/>
            <a:ext cx="4608000" cy="922498"/>
          </a:xfrm>
          <a:prstGeom prst="rect">
            <a:avLst/>
          </a:prstGeom>
        </p:spPr>
      </p:pic>
      <p:sp>
        <p:nvSpPr>
          <p:cNvPr id="14" name="Prostokąt 13"/>
          <p:cNvSpPr/>
          <p:nvPr/>
        </p:nvSpPr>
        <p:spPr>
          <a:xfrm>
            <a:off x="6342171" y="6259787"/>
            <a:ext cx="3194914" cy="400110"/>
          </a:xfrm>
          <a:prstGeom prst="rect">
            <a:avLst/>
          </a:prstGeom>
        </p:spPr>
        <p:txBody>
          <a:bodyPr wrap="none">
            <a:spAutoFit/>
          </a:bodyPr>
          <a:lstStyle/>
          <a:p>
            <a:r>
              <a:rPr lang="pl-PL" sz="2000" dirty="0" smtClean="0">
                <a:solidFill>
                  <a:schemeClr val="accent1">
                    <a:lumMod val="50000"/>
                  </a:schemeClr>
                </a:solidFill>
              </a:rPr>
              <a:t>30yearsoffreedom.for.org.pl/</a:t>
            </a:r>
            <a:endParaRPr lang="pl-PL" sz="2000" dirty="0">
              <a:solidFill>
                <a:schemeClr val="accent1">
                  <a:lumMod val="50000"/>
                </a:schemeClr>
              </a:solidFill>
            </a:endParaRPr>
          </a:p>
        </p:txBody>
      </p:sp>
    </p:spTree>
    <p:extLst>
      <p:ext uri="{BB962C8B-B14F-4D97-AF65-F5344CB8AC3E}">
        <p14:creationId xmlns:p14="http://schemas.microsoft.com/office/powerpoint/2010/main" val="2755253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lvl="0"/>
            <a:r>
              <a:rPr lang="pl-PL" b="1" dirty="0"/>
              <a:t>I. </a:t>
            </a:r>
            <a:r>
              <a:rPr lang="en-US" b="1" dirty="0"/>
              <a:t>Globalization and Its Components</a:t>
            </a:r>
            <a:r>
              <a:rPr lang="pl-PL" b="1" dirty="0"/>
              <a:t/>
            </a:r>
            <a:br>
              <a:rPr lang="pl-PL" b="1" dirty="0"/>
            </a:br>
            <a:endParaRPr lang="pl-PL" b="1" dirty="0"/>
          </a:p>
        </p:txBody>
      </p:sp>
      <p:sp>
        <p:nvSpPr>
          <p:cNvPr id="3" name="Symbol zastępczy zawartości 2"/>
          <p:cNvSpPr>
            <a:spLocks noGrp="1"/>
          </p:cNvSpPr>
          <p:nvPr>
            <p:ph idx="1"/>
          </p:nvPr>
        </p:nvSpPr>
        <p:spPr/>
        <p:txBody>
          <a:bodyPr>
            <a:noAutofit/>
          </a:bodyPr>
          <a:lstStyle/>
          <a:p>
            <a:pPr marL="0" indent="0" algn="just">
              <a:buNone/>
            </a:pPr>
            <a:r>
              <a:rPr lang="pl-PL" sz="2000" b="1" dirty="0" err="1"/>
              <a:t>I</a:t>
            </a:r>
            <a:r>
              <a:rPr lang="pl-PL" sz="2000" b="1" baseline="30000" dirty="0" err="1"/>
              <a:t>st</a:t>
            </a:r>
            <a:r>
              <a:rPr lang="pl-PL" sz="2000" b="1" dirty="0"/>
              <a:t> </a:t>
            </a:r>
            <a:r>
              <a:rPr lang="pl-PL" sz="2000" b="1" dirty="0" err="1"/>
              <a:t>addition</a:t>
            </a:r>
            <a:r>
              <a:rPr lang="pl-PL" sz="2000" b="1" dirty="0"/>
              <a:t>: </a:t>
            </a:r>
            <a:r>
              <a:rPr lang="en-US" sz="2000" b="1" dirty="0"/>
              <a:t>Globalization</a:t>
            </a:r>
            <a:r>
              <a:rPr lang="pl-PL" sz="2000" b="1" dirty="0"/>
              <a:t> of communication:</a:t>
            </a:r>
          </a:p>
          <a:p>
            <a:r>
              <a:rPr lang="en-US" sz="2000" dirty="0"/>
              <a:t>increased flows of data which distinguishes  modern globalization, with the invention of the telegraph, and later ICT technology, from the whole history of mankind until the 19th century. </a:t>
            </a:r>
            <a:endParaRPr lang="pl-PL" sz="2000" dirty="0"/>
          </a:p>
          <a:p>
            <a:r>
              <a:rPr lang="en-US" sz="2000" dirty="0"/>
              <a:t>An interesting question is to what extent can this technology replace the face to face contacts between people from various places (Baldwin, 2016</a:t>
            </a:r>
            <a:r>
              <a:rPr lang="en-US" sz="2000" dirty="0" smtClean="0"/>
              <a:t>).</a:t>
            </a:r>
            <a:endParaRPr lang="pl-PL" sz="2000" dirty="0"/>
          </a:p>
          <a:p>
            <a:pPr marL="0" indent="0" algn="just">
              <a:buNone/>
            </a:pPr>
            <a:r>
              <a:rPr lang="pl-PL" sz="2000" b="1" dirty="0"/>
              <a:t>2</a:t>
            </a:r>
            <a:r>
              <a:rPr lang="pl-PL" sz="2000" b="1" baseline="30000" dirty="0"/>
              <a:t>nd </a:t>
            </a:r>
            <a:r>
              <a:rPr lang="pl-PL" sz="2000" b="1" dirty="0" err="1"/>
              <a:t>addition</a:t>
            </a:r>
            <a:r>
              <a:rPr lang="pl-PL" sz="2000" b="1" dirty="0"/>
              <a:t>: </a:t>
            </a:r>
            <a:r>
              <a:rPr lang="en-US" sz="2000" b="1" dirty="0" smtClean="0"/>
              <a:t>globalization </a:t>
            </a:r>
            <a:r>
              <a:rPr lang="en-US" sz="2000" b="1" dirty="0"/>
              <a:t>of services</a:t>
            </a:r>
            <a:endParaRPr lang="pl-PL" sz="2000" b="1" dirty="0"/>
          </a:p>
          <a:p>
            <a:pPr marL="0" indent="0" algn="just">
              <a:buNone/>
            </a:pPr>
            <a:r>
              <a:rPr lang="pl-PL" sz="2000" dirty="0"/>
              <a:t>G</a:t>
            </a:r>
            <a:r>
              <a:rPr lang="en-US" sz="2000" dirty="0" err="1"/>
              <a:t>oods</a:t>
            </a:r>
            <a:r>
              <a:rPr lang="en-US" sz="2000" dirty="0"/>
              <a:t> the production of which cannot be separated from their consumption. Therefore, the globalization of services has to be contained (until recently) in other flows:</a:t>
            </a:r>
            <a:endParaRPr lang="pl-PL" sz="2000" dirty="0"/>
          </a:p>
          <a:p>
            <a:pPr algn="just"/>
            <a:r>
              <a:rPr lang="pl-PL" sz="2000" dirty="0"/>
              <a:t>FDI;</a:t>
            </a:r>
          </a:p>
          <a:p>
            <a:pPr algn="just"/>
            <a:r>
              <a:rPr lang="pl-PL" sz="2000" dirty="0"/>
              <a:t>International </a:t>
            </a:r>
            <a:r>
              <a:rPr lang="pl-PL" sz="2000" dirty="0" err="1"/>
              <a:t>tourism</a:t>
            </a:r>
            <a:r>
              <a:rPr lang="pl-PL" sz="2000" dirty="0"/>
              <a:t>;</a:t>
            </a:r>
          </a:p>
          <a:p>
            <a:pPr algn="just"/>
            <a:r>
              <a:rPr lang="en-US" sz="2000" dirty="0"/>
              <a:t>Providers of certain services</a:t>
            </a:r>
            <a:r>
              <a:rPr lang="pl-PL" sz="2000" dirty="0"/>
              <a:t>;</a:t>
            </a:r>
          </a:p>
          <a:p>
            <a:pPr algn="just"/>
            <a:r>
              <a:rPr lang="en-US" sz="2000" dirty="0"/>
              <a:t>Modern improvements in ICT technologies </a:t>
            </a:r>
            <a:endParaRPr lang="pl-PL" sz="2000" dirty="0"/>
          </a:p>
          <a:p>
            <a:endParaRPr lang="pl-PL" sz="2000" dirty="0"/>
          </a:p>
          <a:p>
            <a:pPr algn="just"/>
            <a:endParaRPr lang="pl-PL" sz="2000" dirty="0"/>
          </a:p>
          <a:p>
            <a:pPr marL="0" indent="0" algn="just">
              <a:buNone/>
            </a:pPr>
            <a:endParaRPr lang="pl-PL" sz="2000" u="sng" dirty="0"/>
          </a:p>
        </p:txBody>
      </p:sp>
      <p:sp>
        <p:nvSpPr>
          <p:cNvPr id="4" name="Symbol zastępczy numeru slajdu 3"/>
          <p:cNvSpPr>
            <a:spLocks noGrp="1"/>
          </p:cNvSpPr>
          <p:nvPr>
            <p:ph type="sldNum" sz="quarter" idx="12"/>
          </p:nvPr>
        </p:nvSpPr>
        <p:spPr/>
        <p:txBody>
          <a:bodyPr/>
          <a:lstStyle/>
          <a:p>
            <a:fld id="{8D1FC8B6-41DB-4822-87E1-C13C2FDCA1CB}" type="slidenum">
              <a:rPr lang="pl-PL" smtClean="0"/>
              <a:pPr/>
              <a:t>4</a:t>
            </a:fld>
            <a:endParaRPr lang="pl-PL" dirty="0"/>
          </a:p>
        </p:txBody>
      </p:sp>
    </p:spTree>
    <p:extLst>
      <p:ext uri="{BB962C8B-B14F-4D97-AF65-F5344CB8AC3E}">
        <p14:creationId xmlns:p14="http://schemas.microsoft.com/office/powerpoint/2010/main" val="2864658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lvl="0"/>
            <a:r>
              <a:rPr lang="pl-PL" b="1" dirty="0" smtClean="0"/>
              <a:t>II</a:t>
            </a:r>
            <a:r>
              <a:rPr lang="pl-PL" b="1" dirty="0"/>
              <a:t>. </a:t>
            </a:r>
            <a:r>
              <a:rPr lang="en-US" b="1" dirty="0"/>
              <a:t>Three Points of view on Globalization</a:t>
            </a:r>
            <a:r>
              <a:rPr lang="pl-PL" b="1" dirty="0"/>
              <a:t/>
            </a:r>
            <a:br>
              <a:rPr lang="pl-PL" b="1" dirty="0"/>
            </a:br>
            <a:endParaRPr lang="pl-PL" b="1" dirty="0"/>
          </a:p>
        </p:txBody>
      </p:sp>
      <p:sp>
        <p:nvSpPr>
          <p:cNvPr id="4" name="Symbol zastępczy zawartości 3"/>
          <p:cNvSpPr>
            <a:spLocks noGrp="1"/>
          </p:cNvSpPr>
          <p:nvPr>
            <p:ph idx="1"/>
          </p:nvPr>
        </p:nvSpPr>
        <p:spPr/>
        <p:txBody>
          <a:bodyPr>
            <a:noAutofit/>
          </a:bodyPr>
          <a:lstStyle/>
          <a:p>
            <a:pPr marL="0" indent="0" algn="just">
              <a:buNone/>
            </a:pPr>
            <a:r>
              <a:rPr lang="pl-PL" sz="2000" b="1" dirty="0"/>
              <a:t>1</a:t>
            </a:r>
            <a:r>
              <a:rPr lang="pl-PL" sz="2000" b="1" baseline="30000" dirty="0"/>
              <a:t>st</a:t>
            </a:r>
            <a:r>
              <a:rPr lang="pl-PL" sz="2000" b="1" dirty="0"/>
              <a:t> point of </a:t>
            </a:r>
            <a:r>
              <a:rPr lang="pl-PL" sz="2000" b="1" dirty="0" err="1"/>
              <a:t>view</a:t>
            </a:r>
            <a:r>
              <a:rPr lang="pl-PL" sz="2000" b="1" dirty="0"/>
              <a:t>: the </a:t>
            </a:r>
            <a:r>
              <a:rPr lang="pl-PL" sz="2000" b="1" dirty="0" err="1"/>
              <a:t>economic</a:t>
            </a:r>
            <a:r>
              <a:rPr lang="pl-PL" sz="2000" b="1" dirty="0"/>
              <a:t> </a:t>
            </a:r>
            <a:r>
              <a:rPr lang="pl-PL" sz="2000" b="1" dirty="0" err="1"/>
              <a:t>analysis</a:t>
            </a:r>
            <a:r>
              <a:rPr lang="pl-PL" sz="2000" b="1" dirty="0"/>
              <a:t>:</a:t>
            </a:r>
          </a:p>
          <a:p>
            <a:pPr algn="just"/>
            <a:r>
              <a:rPr lang="en-US" sz="2000" b="1" u="sng" dirty="0"/>
              <a:t>aims</a:t>
            </a:r>
            <a:r>
              <a:rPr lang="en-US" sz="2000" b="1" dirty="0"/>
              <a:t> in general to explain the socio-economic outcomes, </a:t>
            </a:r>
            <a:r>
              <a:rPr lang="en-US" sz="2000" dirty="0"/>
              <a:t>e.g. growth, stability, poverty, (un)employment, inequalities</a:t>
            </a:r>
            <a:r>
              <a:rPr lang="pl-PL" sz="2000" dirty="0"/>
              <a:t>;</a:t>
            </a:r>
          </a:p>
          <a:p>
            <a:pPr algn="just"/>
            <a:r>
              <a:rPr lang="en-US" sz="2000" dirty="0"/>
              <a:t>trade isolationism, present in the socialist (non-market) economies and in the distorted, quasi-statist market economies, has been very costly in terms of foregone economic growth and thus lower standard of living of millions of people. (A.M. Taylor 1996, M. Wolff, 2004)</a:t>
            </a:r>
            <a:r>
              <a:rPr lang="pl-PL" sz="2000" dirty="0"/>
              <a:t>;</a:t>
            </a:r>
          </a:p>
          <a:p>
            <a:pPr algn="just"/>
            <a:r>
              <a:rPr lang="en-US" sz="2000" dirty="0"/>
              <a:t>many professional economists had advocated socialism, i.e. the replacement of private ownership by the monopoly of the state ownership, and the replacement of the market by central planning (Balcerowicz, 1995)</a:t>
            </a:r>
            <a:r>
              <a:rPr lang="pl-PL" sz="2000" dirty="0"/>
              <a:t>;</a:t>
            </a:r>
          </a:p>
          <a:p>
            <a:pPr algn="just"/>
            <a:r>
              <a:rPr lang="en-US" sz="2000" dirty="0"/>
              <a:t>the statist doctrine of import substitution  was until recently a part of mainstream economics, and it was supported by the World Bank (Wolf, 2004)</a:t>
            </a:r>
            <a:r>
              <a:rPr lang="pl-PL" sz="2000" dirty="0"/>
              <a:t>;</a:t>
            </a:r>
          </a:p>
          <a:p>
            <a:pPr algn="just"/>
            <a:r>
              <a:rPr lang="en-US" sz="2000" dirty="0"/>
              <a:t>The present discussion on the economics of trade globalization also often suffers from the lack of clarity, wrong assessments and sometimes wrong recommendations</a:t>
            </a:r>
            <a:endParaRPr lang="pl-PL" sz="2000" dirty="0"/>
          </a:p>
          <a:p>
            <a:pPr algn="just"/>
            <a:endParaRPr lang="pl-PL" sz="2000" dirty="0"/>
          </a:p>
          <a:p>
            <a:pPr marL="0" indent="0" algn="just">
              <a:buNone/>
            </a:pPr>
            <a:endParaRPr lang="pl-PL" sz="2000" dirty="0"/>
          </a:p>
          <a:p>
            <a:pPr algn="just"/>
            <a:endParaRPr lang="pl-PL" sz="2000" dirty="0"/>
          </a:p>
        </p:txBody>
      </p:sp>
      <p:sp>
        <p:nvSpPr>
          <p:cNvPr id="3" name="Symbol zastępczy numeru slajdu 2"/>
          <p:cNvSpPr>
            <a:spLocks noGrp="1"/>
          </p:cNvSpPr>
          <p:nvPr>
            <p:ph type="sldNum" sz="quarter" idx="12"/>
          </p:nvPr>
        </p:nvSpPr>
        <p:spPr/>
        <p:txBody>
          <a:bodyPr/>
          <a:lstStyle/>
          <a:p>
            <a:fld id="{8D1FC8B6-41DB-4822-87E1-C13C2FDCA1CB}" type="slidenum">
              <a:rPr lang="pl-PL" smtClean="0"/>
              <a:pPr/>
              <a:t>5</a:t>
            </a:fld>
            <a:endParaRPr lang="pl-PL" dirty="0"/>
          </a:p>
        </p:txBody>
      </p:sp>
    </p:spTree>
    <p:extLst>
      <p:ext uri="{BB962C8B-B14F-4D97-AF65-F5344CB8AC3E}">
        <p14:creationId xmlns:p14="http://schemas.microsoft.com/office/powerpoint/2010/main" val="964588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b="1" dirty="0" smtClean="0"/>
              <a:t>II</a:t>
            </a:r>
            <a:r>
              <a:rPr lang="pl-PL" b="1" dirty="0"/>
              <a:t>. </a:t>
            </a:r>
            <a:r>
              <a:rPr lang="en-US" b="1" dirty="0"/>
              <a:t>Three Points of view on Globalization</a:t>
            </a:r>
            <a:r>
              <a:rPr lang="pl-PL" b="1" dirty="0"/>
              <a:t/>
            </a:r>
            <a:br>
              <a:rPr lang="pl-PL" b="1" dirty="0"/>
            </a:br>
            <a:r>
              <a:rPr lang="pl-PL" b="1" dirty="0"/>
              <a:t/>
            </a:r>
            <a:br>
              <a:rPr lang="pl-PL" b="1" dirty="0"/>
            </a:br>
            <a:endParaRPr lang="pl-PL" b="1" dirty="0"/>
          </a:p>
        </p:txBody>
      </p:sp>
      <p:sp>
        <p:nvSpPr>
          <p:cNvPr id="3" name="Symbol zastępczy zawartości 2"/>
          <p:cNvSpPr>
            <a:spLocks noGrp="1"/>
          </p:cNvSpPr>
          <p:nvPr>
            <p:ph idx="1"/>
          </p:nvPr>
        </p:nvSpPr>
        <p:spPr>
          <a:xfrm>
            <a:off x="838200" y="910610"/>
            <a:ext cx="10515600" cy="4789218"/>
          </a:xfrm>
        </p:spPr>
        <p:txBody>
          <a:bodyPr>
            <a:noAutofit/>
          </a:bodyPr>
          <a:lstStyle/>
          <a:p>
            <a:pPr marL="0" indent="0" algn="just">
              <a:buNone/>
            </a:pPr>
            <a:r>
              <a:rPr lang="pl-PL" sz="2000" b="1" dirty="0"/>
              <a:t>2</a:t>
            </a:r>
            <a:r>
              <a:rPr lang="pl-PL" sz="2000" b="1" baseline="30000" dirty="0"/>
              <a:t>nd</a:t>
            </a:r>
            <a:r>
              <a:rPr lang="pl-PL" sz="2000" b="1" dirty="0"/>
              <a:t> point of </a:t>
            </a:r>
            <a:r>
              <a:rPr lang="pl-PL" sz="2000" b="1" dirty="0" err="1"/>
              <a:t>view</a:t>
            </a:r>
            <a:r>
              <a:rPr lang="pl-PL" sz="2000" b="1" dirty="0"/>
              <a:t>: the </a:t>
            </a:r>
            <a:r>
              <a:rPr lang="en-US" sz="2000" b="1" dirty="0"/>
              <a:t>political economy analysis </a:t>
            </a:r>
            <a:endParaRPr lang="pl-PL" sz="2000" b="1" dirty="0"/>
          </a:p>
          <a:p>
            <a:pPr algn="just"/>
            <a:r>
              <a:rPr lang="en-US" sz="2000" dirty="0"/>
              <a:t>aims at explaining political outcomes by linking them to various, less or more probable causes, including socio-economic outcomes.</a:t>
            </a:r>
            <a:endParaRPr lang="pl-PL" sz="2000" dirty="0"/>
          </a:p>
          <a:p>
            <a:pPr algn="just"/>
            <a:r>
              <a:rPr lang="en-US" sz="2000" dirty="0"/>
              <a:t> One should be very careful in drawing general conclusions from specific cases, e.g. from the present political backlash against trade globalization in the US under then candidate and now President Trump.</a:t>
            </a:r>
            <a:endParaRPr lang="pl-PL" sz="2000" dirty="0"/>
          </a:p>
          <a:p>
            <a:pPr algn="just"/>
            <a:r>
              <a:rPr lang="en-US" sz="2000" dirty="0"/>
              <a:t>political outcomes are probably more difficult to explain than economic ones because of a larger role of chance </a:t>
            </a:r>
            <a:r>
              <a:rPr lang="en-US" sz="2000" dirty="0" smtClean="0"/>
              <a:t>factor</a:t>
            </a:r>
            <a:r>
              <a:rPr lang="pl-PL" sz="2000" dirty="0" smtClean="0"/>
              <a:t>s.</a:t>
            </a:r>
            <a:endParaRPr lang="pl-PL" sz="2000" dirty="0"/>
          </a:p>
          <a:p>
            <a:pPr marL="0" indent="0" algn="just">
              <a:buNone/>
            </a:pPr>
            <a:r>
              <a:rPr lang="pl-PL" sz="2000" b="1" dirty="0"/>
              <a:t>3</a:t>
            </a:r>
            <a:r>
              <a:rPr lang="pl-PL" sz="2000" b="1" baseline="30000" dirty="0"/>
              <a:t>rd</a:t>
            </a:r>
            <a:r>
              <a:rPr lang="pl-PL" sz="2000" b="1" dirty="0"/>
              <a:t> point of </a:t>
            </a:r>
            <a:r>
              <a:rPr lang="pl-PL" sz="2000" b="1" dirty="0" err="1"/>
              <a:t>view</a:t>
            </a:r>
            <a:r>
              <a:rPr lang="pl-PL" sz="2000" b="1" dirty="0"/>
              <a:t>: t</a:t>
            </a:r>
            <a:r>
              <a:rPr lang="en-US" sz="2000" b="1" dirty="0"/>
              <a:t>he moral analysis</a:t>
            </a:r>
            <a:r>
              <a:rPr lang="pl-PL" sz="2000" b="1" dirty="0"/>
              <a:t>:</a:t>
            </a:r>
          </a:p>
          <a:p>
            <a:pPr algn="just"/>
            <a:r>
              <a:rPr lang="en-US" sz="2000" dirty="0"/>
              <a:t>should not be confused with moralizing. </a:t>
            </a:r>
            <a:endParaRPr lang="pl-PL" sz="2000" dirty="0"/>
          </a:p>
          <a:p>
            <a:pPr algn="just"/>
            <a:r>
              <a:rPr lang="en-US" sz="2000" dirty="0"/>
              <a:t>deals with the moral standards of judging various outcomes, including those that are - rightly or wrongly, linked to globalization. </a:t>
            </a:r>
            <a:endParaRPr lang="pl-PL" sz="2000" dirty="0"/>
          </a:p>
          <a:p>
            <a:pPr algn="just"/>
            <a:r>
              <a:rPr lang="en-US" sz="2000" dirty="0"/>
              <a:t>All too often economists, and even more, - other social scientists focus on the people whom they regard as globalization’s “losers” in the developed economies and disregard the beneficiaries of globalization in the poor countries (not to mention the winners  in the developed states). Such a focus is a display of</a:t>
            </a:r>
            <a:r>
              <a:rPr lang="en-US" sz="2000" u="sng" dirty="0"/>
              <a:t> nationalistic ethics. </a:t>
            </a:r>
            <a:endParaRPr lang="pl-PL" sz="2000" dirty="0"/>
          </a:p>
          <a:p>
            <a:pPr marL="0" indent="0" algn="just">
              <a:buNone/>
            </a:pPr>
            <a:endParaRPr lang="pl-PL" sz="2000" b="1" dirty="0"/>
          </a:p>
          <a:p>
            <a:pPr algn="just"/>
            <a:endParaRPr lang="pl-PL" sz="2000" b="1" dirty="0"/>
          </a:p>
        </p:txBody>
      </p:sp>
      <p:sp>
        <p:nvSpPr>
          <p:cNvPr id="4" name="Tytuł 1"/>
          <p:cNvSpPr txBox="1">
            <a:spLocks/>
          </p:cNvSpPr>
          <p:nvPr/>
        </p:nvSpPr>
        <p:spPr>
          <a:xfrm>
            <a:off x="1524000" y="98306"/>
            <a:ext cx="9144000" cy="101929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800" dirty="0"/>
          </a:p>
        </p:txBody>
      </p:sp>
      <p:sp>
        <p:nvSpPr>
          <p:cNvPr id="5" name="Symbol zastępczy numeru slajdu 4"/>
          <p:cNvSpPr>
            <a:spLocks noGrp="1"/>
          </p:cNvSpPr>
          <p:nvPr>
            <p:ph type="sldNum" sz="quarter" idx="12"/>
          </p:nvPr>
        </p:nvSpPr>
        <p:spPr/>
        <p:txBody>
          <a:bodyPr/>
          <a:lstStyle/>
          <a:p>
            <a:fld id="{8D1FC8B6-41DB-4822-87E1-C13C2FDCA1CB}" type="slidenum">
              <a:rPr lang="pl-PL" smtClean="0"/>
              <a:pPr/>
              <a:t>6</a:t>
            </a:fld>
            <a:endParaRPr lang="pl-PL" dirty="0"/>
          </a:p>
        </p:txBody>
      </p:sp>
    </p:spTree>
    <p:extLst>
      <p:ext uri="{BB962C8B-B14F-4D97-AF65-F5344CB8AC3E}">
        <p14:creationId xmlns:p14="http://schemas.microsoft.com/office/powerpoint/2010/main" val="2840835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a:spLocks noChangeArrowheads="1"/>
          </p:cNvSpPr>
          <p:nvPr/>
        </p:nvSpPr>
        <p:spPr bwMode="auto">
          <a:xfrm>
            <a:off x="1524001" y="890202"/>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pic>
        <p:nvPicPr>
          <p:cNvPr id="4" name="Obraz 3">
            <a:extLst>
              <a:ext uri="{FF2B5EF4-FFF2-40B4-BE49-F238E27FC236}">
                <a16:creationId xmlns:a16="http://schemas.microsoft.com/office/drawing/2014/main" id="{99A50A98-541C-444B-8F6F-C787C34FADA4}"/>
              </a:ext>
            </a:extLst>
          </p:cNvPr>
          <p:cNvPicPr>
            <a:picLocks noChangeAspect="1"/>
          </p:cNvPicPr>
          <p:nvPr/>
        </p:nvPicPr>
        <p:blipFill>
          <a:blip r:embed="rId2"/>
          <a:stretch>
            <a:fillRect/>
          </a:stretch>
        </p:blipFill>
        <p:spPr>
          <a:xfrm>
            <a:off x="1774980" y="2378758"/>
            <a:ext cx="5076000" cy="3421678"/>
          </a:xfrm>
          <a:prstGeom prst="rect">
            <a:avLst/>
          </a:prstGeom>
        </p:spPr>
      </p:pic>
      <p:sp>
        <p:nvSpPr>
          <p:cNvPr id="9" name="Prostokąt 8"/>
          <p:cNvSpPr/>
          <p:nvPr/>
        </p:nvSpPr>
        <p:spPr>
          <a:xfrm>
            <a:off x="838200" y="890202"/>
            <a:ext cx="9386314" cy="707886"/>
          </a:xfrm>
          <a:prstGeom prst="rect">
            <a:avLst/>
          </a:prstGeom>
        </p:spPr>
        <p:txBody>
          <a:bodyPr wrap="square">
            <a:spAutoFit/>
          </a:bodyPr>
          <a:lstStyle/>
          <a:p>
            <a:pPr algn="just"/>
            <a:r>
              <a:rPr lang="pl-PL" sz="2000" dirty="0">
                <a:solidFill>
                  <a:schemeClr val="accent1">
                    <a:lumMod val="50000"/>
                  </a:schemeClr>
                </a:solidFill>
                <a:latin typeface="Calibri Light" panose="020F0302020204030204" pitchFamily="34" charset="0"/>
                <a:cs typeface="Arial" panose="020B0604020202020204" pitchFamily="34" charset="0"/>
              </a:rPr>
              <a:t>Diagram 1: </a:t>
            </a:r>
            <a:r>
              <a:rPr lang="en-US" sz="2000" dirty="0">
                <a:solidFill>
                  <a:schemeClr val="accent1">
                    <a:lumMod val="50000"/>
                  </a:schemeClr>
                </a:solidFill>
                <a:latin typeface="Calibri Light" panose="020F0302020204030204" pitchFamily="34" charset="0"/>
                <a:cs typeface="Arial" panose="020B0604020202020204" pitchFamily="34" charset="0"/>
              </a:rPr>
              <a:t>The poor gain the most from trade as their consumption patterns are focused on tradable goods, e.g. food and manufactured goods</a:t>
            </a:r>
            <a:r>
              <a:rPr lang="pl-PL" sz="2000" dirty="0">
                <a:solidFill>
                  <a:schemeClr val="accent1">
                    <a:lumMod val="50000"/>
                  </a:schemeClr>
                </a:solidFill>
                <a:latin typeface="Calibri Light" panose="020F0302020204030204" pitchFamily="34" charset="0"/>
                <a:cs typeface="Arial" panose="020B0604020202020204" pitchFamily="34" charset="0"/>
              </a:rPr>
              <a:t>, and to </a:t>
            </a:r>
            <a:r>
              <a:rPr lang="pl-PL" sz="2000" dirty="0" err="1">
                <a:solidFill>
                  <a:schemeClr val="accent1">
                    <a:lumMod val="50000"/>
                  </a:schemeClr>
                </a:solidFill>
                <a:latin typeface="Calibri Light" panose="020F0302020204030204" pitchFamily="34" charset="0"/>
                <a:cs typeface="Arial" panose="020B0604020202020204" pitchFamily="34" charset="0"/>
              </a:rPr>
              <a:t>lesser</a:t>
            </a:r>
            <a:r>
              <a:rPr lang="pl-PL" sz="2000" dirty="0">
                <a:solidFill>
                  <a:schemeClr val="accent1">
                    <a:lumMod val="50000"/>
                  </a:schemeClr>
                </a:solidFill>
                <a:latin typeface="Calibri Light" panose="020F0302020204030204" pitchFamily="34" charset="0"/>
                <a:cs typeface="Arial" panose="020B0604020202020204" pitchFamily="34" charset="0"/>
              </a:rPr>
              <a:t> </a:t>
            </a:r>
            <a:r>
              <a:rPr lang="pl-PL" sz="2000" dirty="0" err="1">
                <a:solidFill>
                  <a:schemeClr val="accent1">
                    <a:lumMod val="50000"/>
                  </a:schemeClr>
                </a:solidFill>
                <a:latin typeface="Calibri Light" panose="020F0302020204030204" pitchFamily="34" charset="0"/>
                <a:cs typeface="Arial" panose="020B0604020202020204" pitchFamily="34" charset="0"/>
              </a:rPr>
              <a:t>extent</a:t>
            </a:r>
            <a:r>
              <a:rPr lang="pl-PL" sz="2000" dirty="0">
                <a:solidFill>
                  <a:schemeClr val="accent1">
                    <a:lumMod val="50000"/>
                  </a:schemeClr>
                </a:solidFill>
                <a:latin typeface="Calibri Light" panose="020F0302020204030204" pitchFamily="34" charset="0"/>
                <a:cs typeface="Arial" panose="020B0604020202020204" pitchFamily="34" charset="0"/>
              </a:rPr>
              <a:t> services.</a:t>
            </a:r>
            <a:endParaRPr lang="en-US" sz="2000" dirty="0">
              <a:solidFill>
                <a:schemeClr val="accent1">
                  <a:lumMod val="50000"/>
                </a:schemeClr>
              </a:solidFill>
              <a:latin typeface="Calibri Light" panose="020F0302020204030204" pitchFamily="34" charset="0"/>
              <a:cs typeface="Arial" panose="020B0604020202020204" pitchFamily="34" charset="0"/>
            </a:endParaRPr>
          </a:p>
        </p:txBody>
      </p:sp>
      <p:sp>
        <p:nvSpPr>
          <p:cNvPr id="10" name="Text Box 17"/>
          <p:cNvSpPr txBox="1">
            <a:spLocks noChangeArrowheads="1"/>
          </p:cNvSpPr>
          <p:nvPr/>
        </p:nvSpPr>
        <p:spPr bwMode="auto">
          <a:xfrm>
            <a:off x="3932" y="6581001"/>
            <a:ext cx="104754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pl-PL" altLang="en-US" sz="1200" b="1" dirty="0">
                <a:solidFill>
                  <a:schemeClr val="accent1">
                    <a:lumMod val="50000"/>
                  </a:schemeClr>
                </a:solidFill>
                <a:latin typeface="+mj-lt"/>
                <a:cs typeface="Times New Roman" panose="02020603050405020304" pitchFamily="18" charset="0"/>
              </a:rPr>
              <a:t>Source: </a:t>
            </a:r>
            <a:r>
              <a:rPr lang="en-US" altLang="en-US" sz="1200" b="1" dirty="0" err="1">
                <a:solidFill>
                  <a:schemeClr val="accent1">
                    <a:lumMod val="50000"/>
                  </a:schemeClr>
                </a:solidFill>
                <a:latin typeface="+mj-lt"/>
                <a:cs typeface="Times New Roman" panose="02020603050405020304" pitchFamily="18" charset="0"/>
              </a:rPr>
              <a:t>Fajgelbaum</a:t>
            </a:r>
            <a:r>
              <a:rPr lang="en-US" altLang="en-US" sz="1200" b="1" dirty="0">
                <a:solidFill>
                  <a:schemeClr val="accent1">
                    <a:lumMod val="50000"/>
                  </a:schemeClr>
                </a:solidFill>
                <a:latin typeface="+mj-lt"/>
                <a:cs typeface="Times New Roman" panose="02020603050405020304" pitchFamily="18" charset="0"/>
              </a:rPr>
              <a:t>, P.D. </a:t>
            </a:r>
            <a:r>
              <a:rPr lang="en-US" altLang="en-US" sz="1200" b="1" dirty="0" err="1">
                <a:solidFill>
                  <a:schemeClr val="accent1">
                    <a:lumMod val="50000"/>
                  </a:schemeClr>
                </a:solidFill>
                <a:latin typeface="+mj-lt"/>
                <a:cs typeface="Times New Roman" panose="02020603050405020304" pitchFamily="18" charset="0"/>
              </a:rPr>
              <a:t>i</a:t>
            </a:r>
            <a:r>
              <a:rPr lang="en-US" altLang="en-US" sz="1200" b="1" dirty="0">
                <a:solidFill>
                  <a:schemeClr val="accent1">
                    <a:lumMod val="50000"/>
                  </a:schemeClr>
                </a:solidFill>
                <a:latin typeface="+mj-lt"/>
                <a:cs typeface="Times New Roman" panose="02020603050405020304" pitchFamily="18" charset="0"/>
              </a:rPr>
              <a:t> </a:t>
            </a:r>
            <a:r>
              <a:rPr lang="en-US" altLang="en-US" sz="1200" b="1" dirty="0" err="1">
                <a:solidFill>
                  <a:schemeClr val="accent1">
                    <a:lumMod val="50000"/>
                  </a:schemeClr>
                </a:solidFill>
                <a:latin typeface="+mj-lt"/>
                <a:cs typeface="Times New Roman" panose="02020603050405020304" pitchFamily="18" charset="0"/>
              </a:rPr>
              <a:t>Khandelwal</a:t>
            </a:r>
            <a:r>
              <a:rPr lang="en-US" altLang="en-US" sz="1200" b="1" dirty="0">
                <a:solidFill>
                  <a:schemeClr val="accent1">
                    <a:lumMod val="50000"/>
                  </a:schemeClr>
                </a:solidFill>
                <a:latin typeface="+mj-lt"/>
                <a:cs typeface="Times New Roman" panose="02020603050405020304" pitchFamily="18" charset="0"/>
              </a:rPr>
              <a:t>, A.K. (2016), Measuring the Unequal Gains from Trade, The Quarterly Journal of Economics 131 (3): 1113-1180</a:t>
            </a:r>
          </a:p>
        </p:txBody>
      </p:sp>
      <p:sp>
        <p:nvSpPr>
          <p:cNvPr id="2" name="Tytuł 1"/>
          <p:cNvSpPr>
            <a:spLocks noGrp="1"/>
          </p:cNvSpPr>
          <p:nvPr>
            <p:ph type="title"/>
          </p:nvPr>
        </p:nvSpPr>
        <p:spPr/>
        <p:txBody>
          <a:bodyPr>
            <a:normAutofit fontScale="90000"/>
          </a:bodyPr>
          <a:lstStyle/>
          <a:p>
            <a:r>
              <a:rPr lang="pl-PL" sz="3800" b="1" dirty="0" smtClean="0"/>
              <a:t>II</a:t>
            </a:r>
            <a:r>
              <a:rPr lang="pl-PL" sz="3800" b="1" dirty="0"/>
              <a:t>. </a:t>
            </a:r>
            <a:r>
              <a:rPr lang="en-US" sz="3800" b="1" dirty="0"/>
              <a:t>Three Points of view on Globalization</a:t>
            </a:r>
            <a:r>
              <a:rPr lang="pl-PL" sz="3600" dirty="0"/>
              <a:t/>
            </a:r>
            <a:br>
              <a:rPr lang="pl-PL" sz="3600" dirty="0"/>
            </a:br>
            <a:endParaRPr lang="pl-PL" dirty="0"/>
          </a:p>
        </p:txBody>
      </p:sp>
      <p:sp>
        <p:nvSpPr>
          <p:cNvPr id="12" name="Prostokąt 11">
            <a:extLst>
              <a:ext uri="{FF2B5EF4-FFF2-40B4-BE49-F238E27FC236}">
                <a16:creationId xmlns:a16="http://schemas.microsoft.com/office/drawing/2014/main" id="{3CB6BC13-9E53-45E6-B04D-FC99FD0BF775}"/>
              </a:ext>
            </a:extLst>
          </p:cNvPr>
          <p:cNvSpPr/>
          <p:nvPr/>
        </p:nvSpPr>
        <p:spPr>
          <a:xfrm>
            <a:off x="1774981" y="2078671"/>
            <a:ext cx="8768613" cy="323165"/>
          </a:xfrm>
          <a:prstGeom prst="rect">
            <a:avLst/>
          </a:prstGeom>
        </p:spPr>
        <p:txBody>
          <a:bodyPr wrap="square">
            <a:spAutoFit/>
          </a:bodyPr>
          <a:lstStyle/>
          <a:p>
            <a:pPr algn="just"/>
            <a:r>
              <a:rPr lang="en-US" sz="1500" b="1" dirty="0">
                <a:solidFill>
                  <a:schemeClr val="accent1">
                    <a:lumMod val="50000"/>
                  </a:schemeClr>
                </a:solidFill>
                <a:latin typeface="Calibri Light" panose="020F0302020204030204" pitchFamily="34" charset="0"/>
                <a:cs typeface="Arial" panose="020B0604020202020204" pitchFamily="34" charset="0"/>
              </a:rPr>
              <a:t>Distribution of unequal gains from trade (deviations are relative to the median individual; solid line is the average</a:t>
            </a:r>
            <a:r>
              <a:rPr lang="pl-PL" sz="1500" b="1" dirty="0">
                <a:solidFill>
                  <a:schemeClr val="accent1">
                    <a:lumMod val="50000"/>
                  </a:schemeClr>
                </a:solidFill>
                <a:latin typeface="Calibri Light" panose="020F0302020204030204" pitchFamily="34" charset="0"/>
                <a:cs typeface="Arial" panose="020B0604020202020204" pitchFamily="34" charset="0"/>
              </a:rPr>
              <a:t>)</a:t>
            </a:r>
            <a:endParaRPr lang="en-US" sz="1500" b="1" dirty="0">
              <a:solidFill>
                <a:schemeClr val="accent1">
                  <a:lumMod val="50000"/>
                </a:schemeClr>
              </a:solidFill>
              <a:latin typeface="Calibri Light" panose="020F0302020204030204" pitchFamily="34" charset="0"/>
              <a:cs typeface="Arial" panose="020B0604020202020204" pitchFamily="34" charset="0"/>
            </a:endParaRPr>
          </a:p>
        </p:txBody>
      </p:sp>
      <p:sp>
        <p:nvSpPr>
          <p:cNvPr id="13" name="Prostokąt 12">
            <a:extLst>
              <a:ext uri="{FF2B5EF4-FFF2-40B4-BE49-F238E27FC236}">
                <a16:creationId xmlns:a16="http://schemas.microsoft.com/office/drawing/2014/main" id="{4CB56810-0315-422B-B9AA-BB48F30F4D46}"/>
              </a:ext>
            </a:extLst>
          </p:cNvPr>
          <p:cNvSpPr/>
          <p:nvPr/>
        </p:nvSpPr>
        <p:spPr>
          <a:xfrm>
            <a:off x="7088434" y="2459586"/>
            <a:ext cx="3387060" cy="3277820"/>
          </a:xfrm>
          <a:prstGeom prst="rect">
            <a:avLst/>
          </a:prstGeom>
        </p:spPr>
        <p:txBody>
          <a:bodyPr wrap="square">
            <a:spAutoFit/>
          </a:bodyPr>
          <a:lstStyle/>
          <a:p>
            <a:pPr marL="214313" indent="-214313" algn="just">
              <a:buFont typeface="Arial" panose="020B0604020202020204" pitchFamily="34" charset="0"/>
              <a:buChar char="•"/>
            </a:pPr>
            <a:r>
              <a:rPr lang="en-US" sz="1350" dirty="0">
                <a:solidFill>
                  <a:schemeClr val="accent1">
                    <a:lumMod val="50000"/>
                  </a:schemeClr>
                </a:solidFill>
                <a:latin typeface="Calibri Light" panose="020F0302020204030204" pitchFamily="34" charset="0"/>
                <a:cs typeface="Arial" panose="020B0604020202020204" pitchFamily="34" charset="0"/>
              </a:rPr>
              <a:t>In moving from autarky to trade, the relative prices of goods consumed intensively by the poor, such as food, fall more. </a:t>
            </a:r>
          </a:p>
          <a:p>
            <a:pPr algn="just"/>
            <a:r>
              <a:rPr lang="en-US" sz="600" dirty="0">
                <a:solidFill>
                  <a:schemeClr val="accent1">
                    <a:lumMod val="50000"/>
                  </a:schemeClr>
                </a:solidFill>
                <a:latin typeface="Calibri Light" panose="020F0302020204030204" pitchFamily="34" charset="0"/>
                <a:cs typeface="Arial" panose="020B0604020202020204" pitchFamily="34" charset="0"/>
              </a:rPr>
              <a:t> </a:t>
            </a:r>
          </a:p>
          <a:p>
            <a:pPr marL="214313" indent="-214313" algn="just">
              <a:buFont typeface="Arial" panose="020B0604020202020204" pitchFamily="34" charset="0"/>
              <a:buChar char="•"/>
            </a:pPr>
            <a:r>
              <a:rPr lang="en-US" sz="1350" dirty="0">
                <a:solidFill>
                  <a:schemeClr val="accent1">
                    <a:lumMod val="50000"/>
                  </a:schemeClr>
                </a:solidFill>
                <a:latin typeface="Calibri Light" panose="020F0302020204030204" pitchFamily="34" charset="0"/>
                <a:cs typeface="Arial" panose="020B0604020202020204" pitchFamily="34" charset="0"/>
              </a:rPr>
              <a:t>The gains from opening to trade are estimated at </a:t>
            </a:r>
            <a:r>
              <a:rPr lang="en-US" sz="1350" b="1" dirty="0">
                <a:solidFill>
                  <a:schemeClr val="accent1">
                    <a:lumMod val="50000"/>
                  </a:schemeClr>
                </a:solidFill>
                <a:latin typeface="Calibri Light" panose="020F0302020204030204" pitchFamily="34" charset="0"/>
                <a:cs typeface="Arial" panose="020B0604020202020204" pitchFamily="34" charset="0"/>
              </a:rPr>
              <a:t>63% for the 10th percentile of the income distribution </a:t>
            </a:r>
            <a:r>
              <a:rPr lang="en-US" sz="1350" dirty="0">
                <a:solidFill>
                  <a:schemeClr val="accent1">
                    <a:lumMod val="50000"/>
                  </a:schemeClr>
                </a:solidFill>
                <a:latin typeface="Calibri Light" panose="020F0302020204030204" pitchFamily="34" charset="0"/>
                <a:cs typeface="Arial" panose="020B0604020202020204" pitchFamily="34" charset="0"/>
              </a:rPr>
              <a:t>and </a:t>
            </a:r>
            <a:r>
              <a:rPr lang="en-US" sz="1350" b="1" dirty="0">
                <a:solidFill>
                  <a:schemeClr val="accent1">
                    <a:lumMod val="50000"/>
                  </a:schemeClr>
                </a:solidFill>
                <a:latin typeface="Calibri Light" panose="020F0302020204030204" pitchFamily="34" charset="0"/>
                <a:cs typeface="Arial" panose="020B0604020202020204" pitchFamily="34" charset="0"/>
              </a:rPr>
              <a:t>28% for the 90th percentile</a:t>
            </a:r>
            <a:r>
              <a:rPr lang="en-US" sz="1350" dirty="0">
                <a:solidFill>
                  <a:schemeClr val="accent1">
                    <a:lumMod val="50000"/>
                  </a:schemeClr>
                </a:solidFill>
                <a:latin typeface="Calibri Light" panose="020F0302020204030204" pitchFamily="34" charset="0"/>
                <a:cs typeface="Arial" panose="020B0604020202020204" pitchFamily="34" charset="0"/>
              </a:rPr>
              <a:t>.</a:t>
            </a:r>
          </a:p>
          <a:p>
            <a:pPr algn="just"/>
            <a:r>
              <a:rPr lang="en-US" sz="600" dirty="0">
                <a:solidFill>
                  <a:schemeClr val="accent1">
                    <a:lumMod val="50000"/>
                  </a:schemeClr>
                </a:solidFill>
                <a:latin typeface="Calibri Light" panose="020F0302020204030204" pitchFamily="34" charset="0"/>
                <a:cs typeface="Arial" panose="020B0604020202020204" pitchFamily="34" charset="0"/>
              </a:rPr>
              <a:t> </a:t>
            </a:r>
          </a:p>
          <a:p>
            <a:pPr marL="214313" indent="-214313" algn="just">
              <a:buFont typeface="Arial" panose="020B0604020202020204" pitchFamily="34" charset="0"/>
              <a:buChar char="•"/>
            </a:pPr>
            <a:r>
              <a:rPr lang="en-US" sz="1350" dirty="0">
                <a:solidFill>
                  <a:schemeClr val="accent1">
                    <a:lumMod val="50000"/>
                  </a:schemeClr>
                </a:solidFill>
                <a:latin typeface="Calibri Light" panose="020F0302020204030204" pitchFamily="34" charset="0"/>
                <a:cs typeface="Arial" panose="020B0604020202020204" pitchFamily="34" charset="0"/>
              </a:rPr>
              <a:t>The poor gain the most in every of the 40 countries modeled.</a:t>
            </a:r>
          </a:p>
          <a:p>
            <a:pPr algn="just"/>
            <a:r>
              <a:rPr lang="en-US" sz="600" dirty="0">
                <a:solidFill>
                  <a:schemeClr val="accent1">
                    <a:lumMod val="50000"/>
                  </a:schemeClr>
                </a:solidFill>
                <a:latin typeface="Calibri Light" panose="020F0302020204030204" pitchFamily="34" charset="0"/>
                <a:cs typeface="Arial" panose="020B0604020202020204" pitchFamily="34" charset="0"/>
              </a:rPr>
              <a:t> </a:t>
            </a:r>
          </a:p>
          <a:p>
            <a:pPr algn="just"/>
            <a:r>
              <a:rPr lang="en-US" sz="1350" dirty="0">
                <a:solidFill>
                  <a:schemeClr val="accent1">
                    <a:lumMod val="50000"/>
                  </a:schemeClr>
                </a:solidFill>
                <a:latin typeface="Calibri Light" panose="020F0302020204030204" pitchFamily="34" charset="0"/>
                <a:cs typeface="Arial" panose="020B0604020202020204" pitchFamily="34" charset="0"/>
              </a:rPr>
              <a:t>The sample consists of 27 EU Member States, Turkey, the USA, Canada, Australia, Japan, Mexico, Brazil, Japan, Korea, Taiwan, China, India and Indonesia.</a:t>
            </a:r>
          </a:p>
        </p:txBody>
      </p:sp>
      <p:sp>
        <p:nvSpPr>
          <p:cNvPr id="14" name="Tytuł 1"/>
          <p:cNvSpPr txBox="1">
            <a:spLocks/>
          </p:cNvSpPr>
          <p:nvPr/>
        </p:nvSpPr>
        <p:spPr>
          <a:xfrm>
            <a:off x="1524000" y="74490"/>
            <a:ext cx="7886700" cy="6667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700" dirty="0"/>
          </a:p>
        </p:txBody>
      </p:sp>
      <p:sp>
        <p:nvSpPr>
          <p:cNvPr id="5" name="Symbol zastępczy numeru slajdu 4"/>
          <p:cNvSpPr>
            <a:spLocks noGrp="1"/>
          </p:cNvSpPr>
          <p:nvPr>
            <p:ph type="sldNum" sz="quarter" idx="12"/>
          </p:nvPr>
        </p:nvSpPr>
        <p:spPr/>
        <p:txBody>
          <a:bodyPr/>
          <a:lstStyle/>
          <a:p>
            <a:fld id="{8D1FC8B6-41DB-4822-87E1-C13C2FDCA1CB}" type="slidenum">
              <a:rPr lang="pl-PL" smtClean="0"/>
              <a:pPr/>
              <a:t>7</a:t>
            </a:fld>
            <a:endParaRPr lang="pl-PL" dirty="0"/>
          </a:p>
        </p:txBody>
      </p:sp>
    </p:spTree>
    <p:extLst>
      <p:ext uri="{BB962C8B-B14F-4D97-AF65-F5344CB8AC3E}">
        <p14:creationId xmlns:p14="http://schemas.microsoft.com/office/powerpoint/2010/main" val="1976499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a:spLocks noChangeArrowheads="1"/>
          </p:cNvSpPr>
          <p:nvPr/>
        </p:nvSpPr>
        <p:spPr bwMode="auto">
          <a:xfrm>
            <a:off x="1524001" y="890202"/>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9" name="Text Box 17"/>
          <p:cNvSpPr txBox="1">
            <a:spLocks noChangeArrowheads="1"/>
          </p:cNvSpPr>
          <p:nvPr/>
        </p:nvSpPr>
        <p:spPr bwMode="auto">
          <a:xfrm>
            <a:off x="0" y="6581001"/>
            <a:ext cx="1022451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pl-PL" altLang="en-US" sz="1200" dirty="0">
                <a:solidFill>
                  <a:schemeClr val="accent1">
                    <a:lumMod val="50000"/>
                  </a:schemeClr>
                </a:solidFill>
                <a:latin typeface="+mj-lt"/>
                <a:cs typeface="Times New Roman" panose="02020603050405020304" pitchFamily="18" charset="0"/>
              </a:rPr>
              <a:t>Source: World Bank data</a:t>
            </a:r>
            <a:endParaRPr lang="en-US" altLang="en-US" sz="1200" dirty="0">
              <a:solidFill>
                <a:schemeClr val="accent1">
                  <a:lumMod val="50000"/>
                </a:schemeClr>
              </a:solidFill>
              <a:latin typeface="+mj-lt"/>
              <a:cs typeface="Times New Roman" panose="02020603050405020304" pitchFamily="18" charset="0"/>
            </a:endParaRPr>
          </a:p>
          <a:p>
            <a:pPr>
              <a:spcBef>
                <a:spcPct val="50000"/>
              </a:spcBef>
              <a:buFontTx/>
              <a:buNone/>
            </a:pPr>
            <a:r>
              <a:rPr lang="pl-PL" altLang="en-US" sz="1200" dirty="0">
                <a:solidFill>
                  <a:schemeClr val="accent1">
                    <a:lumMod val="50000"/>
                  </a:schemeClr>
                </a:solidFill>
                <a:latin typeface="+mj-lt"/>
                <a:cs typeface="Times New Roman" panose="02020603050405020304" pitchFamily="18" charset="0"/>
              </a:rPr>
              <a:t> </a:t>
            </a:r>
            <a:endParaRPr lang="en-US" altLang="en-US" sz="1200" dirty="0">
              <a:solidFill>
                <a:schemeClr val="accent1">
                  <a:lumMod val="50000"/>
                </a:schemeClr>
              </a:solidFill>
              <a:latin typeface="+mj-lt"/>
              <a:cs typeface="Times New Roman" panose="02020603050405020304" pitchFamily="18" charset="0"/>
            </a:endParaRPr>
          </a:p>
        </p:txBody>
      </p:sp>
      <p:graphicFrame>
        <p:nvGraphicFramePr>
          <p:cNvPr id="12" name="Wykres 11">
            <a:extLst>
              <a:ext uri="{FF2B5EF4-FFF2-40B4-BE49-F238E27FC236}">
                <a16:creationId xmlns:a16="http://schemas.microsoft.com/office/drawing/2014/main" id="{FCEFF05D-FCF8-4065-A414-AB4BEEBCE6E6}"/>
              </a:ext>
            </a:extLst>
          </p:cNvPr>
          <p:cNvGraphicFramePr>
            <a:graphicFrameLocks/>
          </p:cNvGraphicFramePr>
          <p:nvPr>
            <p:extLst>
              <p:ext uri="{D42A27DB-BD31-4B8C-83A1-F6EECF244321}">
                <p14:modId xmlns:p14="http://schemas.microsoft.com/office/powerpoint/2010/main" val="2344408248"/>
              </p:ext>
            </p:extLst>
          </p:nvPr>
        </p:nvGraphicFramePr>
        <p:xfrm>
          <a:off x="1056000" y="2286484"/>
          <a:ext cx="10080000" cy="3775906"/>
        </p:xfrm>
        <a:graphic>
          <a:graphicData uri="http://schemas.openxmlformats.org/drawingml/2006/chart">
            <c:chart xmlns:c="http://schemas.openxmlformats.org/drawingml/2006/chart" xmlns:r="http://schemas.openxmlformats.org/officeDocument/2006/relationships" r:id="rId2"/>
          </a:graphicData>
        </a:graphic>
      </p:graphicFrame>
      <p:sp>
        <p:nvSpPr>
          <p:cNvPr id="13" name="Tytuł 1"/>
          <p:cNvSpPr txBox="1">
            <a:spLocks/>
          </p:cNvSpPr>
          <p:nvPr/>
        </p:nvSpPr>
        <p:spPr>
          <a:xfrm>
            <a:off x="1524000" y="1"/>
            <a:ext cx="7886700" cy="76373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700" dirty="0"/>
          </a:p>
        </p:txBody>
      </p:sp>
      <p:sp>
        <p:nvSpPr>
          <p:cNvPr id="2" name="Tytuł 1"/>
          <p:cNvSpPr>
            <a:spLocks noGrp="1"/>
          </p:cNvSpPr>
          <p:nvPr>
            <p:ph type="title"/>
          </p:nvPr>
        </p:nvSpPr>
        <p:spPr/>
        <p:txBody>
          <a:bodyPr>
            <a:noAutofit/>
          </a:bodyPr>
          <a:lstStyle/>
          <a:p>
            <a:r>
              <a:rPr lang="pl-PL" b="1" dirty="0" smtClean="0"/>
              <a:t>II. </a:t>
            </a:r>
            <a:r>
              <a:rPr lang="en-US" b="1" dirty="0" smtClean="0"/>
              <a:t>Three Points of view on Globalization</a:t>
            </a:r>
            <a:r>
              <a:rPr lang="pl-PL" b="1" dirty="0" smtClean="0"/>
              <a:t/>
            </a:r>
            <a:br>
              <a:rPr lang="pl-PL" b="1" dirty="0" smtClean="0"/>
            </a:br>
            <a:endParaRPr lang="pl-PL" b="1" dirty="0"/>
          </a:p>
        </p:txBody>
      </p:sp>
      <p:sp>
        <p:nvSpPr>
          <p:cNvPr id="14" name="Prostokąt 13"/>
          <p:cNvSpPr/>
          <p:nvPr/>
        </p:nvSpPr>
        <p:spPr>
          <a:xfrm>
            <a:off x="838200" y="890202"/>
            <a:ext cx="9386314" cy="707886"/>
          </a:xfrm>
          <a:prstGeom prst="rect">
            <a:avLst/>
          </a:prstGeom>
        </p:spPr>
        <p:txBody>
          <a:bodyPr wrap="square">
            <a:spAutoFit/>
          </a:bodyPr>
          <a:lstStyle/>
          <a:p>
            <a:r>
              <a:rPr lang="pl-PL" sz="2000" dirty="0">
                <a:solidFill>
                  <a:schemeClr val="accent1">
                    <a:lumMod val="50000"/>
                  </a:schemeClr>
                </a:solidFill>
                <a:latin typeface="Calibri Light" panose="020F0302020204030204" pitchFamily="34" charset="0"/>
                <a:cs typeface="Arial" panose="020B0604020202020204" pitchFamily="34" charset="0"/>
              </a:rPr>
              <a:t>Diagram II: </a:t>
            </a:r>
            <a:r>
              <a:rPr lang="en-US" sz="2000" dirty="0">
                <a:solidFill>
                  <a:schemeClr val="accent1">
                    <a:lumMod val="50000"/>
                  </a:schemeClr>
                </a:solidFill>
                <a:latin typeface="Calibri Light" panose="020F0302020204030204" pitchFamily="34" charset="0"/>
                <a:cs typeface="Arial" panose="020B0604020202020204" pitchFamily="34" charset="0"/>
              </a:rPr>
              <a:t>In 1981 42% of world population lived </a:t>
            </a:r>
            <a:r>
              <a:rPr lang="pl-PL" sz="2000" dirty="0" err="1">
                <a:solidFill>
                  <a:schemeClr val="accent1">
                    <a:lumMod val="50000"/>
                  </a:schemeClr>
                </a:solidFill>
                <a:latin typeface="Calibri Light" panose="020F0302020204030204" pitchFamily="34" charset="0"/>
                <a:cs typeface="Arial" panose="020B0604020202020204" pitchFamily="34" charset="0"/>
              </a:rPr>
              <a:t>at</a:t>
            </a:r>
            <a:r>
              <a:rPr lang="en-US" sz="2000" dirty="0">
                <a:solidFill>
                  <a:schemeClr val="accent1">
                    <a:lumMod val="50000"/>
                  </a:schemeClr>
                </a:solidFill>
                <a:latin typeface="Calibri Light" panose="020F0302020204030204" pitchFamily="34" charset="0"/>
                <a:cs typeface="Arial" panose="020B0604020202020204" pitchFamily="34" charset="0"/>
              </a:rPr>
              <a:t> $1.90 (2011 USD, PPP) and only 11% in 2013. This </a:t>
            </a:r>
            <a:r>
              <a:rPr lang="pl-PL" sz="2000" dirty="0" err="1">
                <a:solidFill>
                  <a:schemeClr val="accent1">
                    <a:lumMod val="50000"/>
                  </a:schemeClr>
                </a:solidFill>
                <a:latin typeface="Calibri Light" panose="020F0302020204030204" pitchFamily="34" charset="0"/>
                <a:cs typeface="Arial" panose="020B0604020202020204" pitchFamily="34" charset="0"/>
              </a:rPr>
              <a:t>is</a:t>
            </a:r>
            <a:r>
              <a:rPr lang="en-US" sz="2000" dirty="0">
                <a:solidFill>
                  <a:schemeClr val="accent1">
                    <a:lumMod val="50000"/>
                  </a:schemeClr>
                </a:solidFill>
                <a:latin typeface="Calibri Light" panose="020F0302020204030204" pitchFamily="34" charset="0"/>
                <a:cs typeface="Arial" panose="020B0604020202020204" pitchFamily="34" charset="0"/>
              </a:rPr>
              <a:t> despite the fact that world population increased during this time by 59%. </a:t>
            </a:r>
            <a:endParaRPr lang="en-US" sz="2000" dirty="0">
              <a:solidFill>
                <a:schemeClr val="accent1">
                  <a:lumMod val="50000"/>
                </a:schemeClr>
              </a:solidFill>
              <a:latin typeface="Calibri Light" panose="020F030202020403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fld id="{8D1FC8B6-41DB-4822-87E1-C13C2FDCA1CB}" type="slidenum">
              <a:rPr lang="pl-PL" smtClean="0"/>
              <a:pPr/>
              <a:t>8</a:t>
            </a:fld>
            <a:endParaRPr lang="pl-PL" dirty="0"/>
          </a:p>
        </p:txBody>
      </p:sp>
    </p:spTree>
    <p:extLst>
      <p:ext uri="{BB962C8B-B14F-4D97-AF65-F5344CB8AC3E}">
        <p14:creationId xmlns:p14="http://schemas.microsoft.com/office/powerpoint/2010/main" val="2512783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II. </a:t>
            </a:r>
            <a:r>
              <a:rPr lang="en-US" b="1" dirty="0"/>
              <a:t>Three Points of view on Globalization</a:t>
            </a:r>
            <a:endParaRPr lang="pl-PL" b="1" dirty="0"/>
          </a:p>
        </p:txBody>
      </p:sp>
      <p:sp>
        <p:nvSpPr>
          <p:cNvPr id="3" name="Symbol zastępczy zawartości 2"/>
          <p:cNvSpPr>
            <a:spLocks noGrp="1"/>
          </p:cNvSpPr>
          <p:nvPr>
            <p:ph idx="1"/>
          </p:nvPr>
        </p:nvSpPr>
        <p:spPr/>
        <p:txBody>
          <a:bodyPr>
            <a:noAutofit/>
          </a:bodyPr>
          <a:lstStyle/>
          <a:p>
            <a:pPr algn="just">
              <a:lnSpc>
                <a:spcPct val="100000"/>
              </a:lnSpc>
            </a:pPr>
            <a:r>
              <a:rPr lang="en-US" sz="2000" dirty="0"/>
              <a:t>Finally, there is a </a:t>
            </a:r>
            <a:r>
              <a:rPr lang="en-US" sz="2000" b="1" u="sng" dirty="0"/>
              <a:t>utopian</a:t>
            </a:r>
            <a:r>
              <a:rPr lang="en-US" sz="2000" dirty="0"/>
              <a:t> ethics which demands that people be guided by altruism in their mutual interactions and condemns markets, including the global ones, because they rely on the self-interest of the buyers and sellers. Needless to say, it is a display of irrationality, of deep ignorance about evolutionary psychology, and history, and it is an offense against common sense.</a:t>
            </a:r>
            <a:endParaRPr lang="pl-PL" sz="2000" dirty="0"/>
          </a:p>
          <a:p>
            <a:pPr>
              <a:lnSpc>
                <a:spcPct val="100000"/>
              </a:lnSpc>
            </a:pPr>
            <a:r>
              <a:rPr lang="pl-PL" sz="2000" b="1" dirty="0"/>
              <a:t>P</a:t>
            </a:r>
            <a:r>
              <a:rPr lang="en-US" sz="2000" b="1" dirty="0" err="1"/>
              <a:t>roponents</a:t>
            </a:r>
            <a:r>
              <a:rPr lang="en-US" sz="2000" b="1" dirty="0"/>
              <a:t> of nationalistic and utopian ethics </a:t>
            </a:r>
            <a:r>
              <a:rPr lang="en-US" sz="2000" dirty="0"/>
              <a:t>share the same slogans. For example, they criticize the free trade in the name of  “fair trade” - even though they give various meanings to this expression.</a:t>
            </a:r>
            <a:endParaRPr lang="pl-PL" sz="2000" dirty="0"/>
          </a:p>
          <a:p>
            <a:pPr>
              <a:lnSpc>
                <a:spcPct val="100000"/>
              </a:lnSpc>
            </a:pPr>
            <a:r>
              <a:rPr lang="pl-PL" sz="2000" b="1" dirty="0"/>
              <a:t>N</a:t>
            </a:r>
            <a:r>
              <a:rPr lang="en-US" sz="2000" b="1" dirty="0" err="1"/>
              <a:t>ationalistic</a:t>
            </a:r>
            <a:r>
              <a:rPr lang="en-US" sz="2000" b="1" dirty="0"/>
              <a:t> ethics </a:t>
            </a:r>
            <a:r>
              <a:rPr lang="en-US" sz="2000" dirty="0"/>
              <a:t>is much stronger in politics than the universal one. But this is not an argument in favor of the academics, who strengthen this bias by bashing globalization in the name of defending globalization’s “losers” in the rich countries, and who disregard its beneficiaries in the poor ones. At the minimum they should not pretend to represent a moral high ground, and they should not be regarded as such by other people.</a:t>
            </a:r>
            <a:endParaRPr lang="pl-PL" sz="2000" dirty="0"/>
          </a:p>
          <a:p>
            <a:pPr algn="just"/>
            <a:endParaRPr lang="pl-PL" sz="2000" dirty="0"/>
          </a:p>
          <a:p>
            <a:endParaRPr lang="pl-PL" sz="2000" dirty="0"/>
          </a:p>
        </p:txBody>
      </p:sp>
      <p:sp>
        <p:nvSpPr>
          <p:cNvPr id="4" name="Symbol zastępczy numeru slajdu 3"/>
          <p:cNvSpPr>
            <a:spLocks noGrp="1"/>
          </p:cNvSpPr>
          <p:nvPr>
            <p:ph type="sldNum" sz="quarter" idx="12"/>
          </p:nvPr>
        </p:nvSpPr>
        <p:spPr/>
        <p:txBody>
          <a:bodyPr/>
          <a:lstStyle/>
          <a:p>
            <a:fld id="{8D1FC8B6-41DB-4822-87E1-C13C2FDCA1CB}" type="slidenum">
              <a:rPr lang="pl-PL" smtClean="0"/>
              <a:pPr/>
              <a:t>9</a:t>
            </a:fld>
            <a:endParaRPr lang="pl-PL" dirty="0"/>
          </a:p>
        </p:txBody>
      </p:sp>
    </p:spTree>
    <p:extLst>
      <p:ext uri="{BB962C8B-B14F-4D97-AF65-F5344CB8AC3E}">
        <p14:creationId xmlns:p14="http://schemas.microsoft.com/office/powerpoint/2010/main" val="41712052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rezentacja nowa">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 nowa" id="{52508B2B-C11B-4E13-89BB-EBA6F131F576}" vid="{B4A88448-DAEE-49B6-AAA6-0E276DB5D01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prezentacja nowa</Template>
  <TotalTime>26309</TotalTime>
  <Words>4620</Words>
  <Application>Microsoft Office PowerPoint</Application>
  <PresentationFormat>Panoramiczny</PresentationFormat>
  <Paragraphs>421</Paragraphs>
  <Slides>32</Slides>
  <Notes>2</Notes>
  <HiddenSlides>0</HiddenSlides>
  <MMClips>0</MMClips>
  <ScaleCrop>false</ScaleCrop>
  <HeadingPairs>
    <vt:vector size="8" baseType="variant">
      <vt:variant>
        <vt:lpstr>Używane czcionki</vt:lpstr>
      </vt:variant>
      <vt:variant>
        <vt:i4>4</vt:i4>
      </vt:variant>
      <vt:variant>
        <vt:lpstr>Motyw</vt:lpstr>
      </vt:variant>
      <vt:variant>
        <vt:i4>1</vt:i4>
      </vt:variant>
      <vt:variant>
        <vt:lpstr>Osadzone serwery OLE</vt:lpstr>
      </vt:variant>
      <vt:variant>
        <vt:i4>1</vt:i4>
      </vt:variant>
      <vt:variant>
        <vt:lpstr>Tytuły slajdów</vt:lpstr>
      </vt:variant>
      <vt:variant>
        <vt:i4>32</vt:i4>
      </vt:variant>
    </vt:vector>
  </HeadingPairs>
  <TitlesOfParts>
    <vt:vector size="38" baseType="lpstr">
      <vt:lpstr>Arial</vt:lpstr>
      <vt:lpstr>Calibri</vt:lpstr>
      <vt:lpstr>Calibri Light</vt:lpstr>
      <vt:lpstr>Times New Roman</vt:lpstr>
      <vt:lpstr>prezentacja nowa</vt:lpstr>
      <vt:lpstr>think-cell Slide</vt:lpstr>
      <vt:lpstr>Globalization and Its Critics</vt:lpstr>
      <vt:lpstr>Content of the presentation:</vt:lpstr>
      <vt:lpstr>I. Globalization and Its Components </vt:lpstr>
      <vt:lpstr>I. Globalization and Its Components </vt:lpstr>
      <vt:lpstr>II. Three Points of view on Globalization </vt:lpstr>
      <vt:lpstr>II. Three Points of view on Globalization  </vt:lpstr>
      <vt:lpstr>II. Three Points of view on Globalization </vt:lpstr>
      <vt:lpstr>II. Three Points of view on Globalization </vt:lpstr>
      <vt:lpstr>II. Three Points of view on Globalization</vt:lpstr>
      <vt:lpstr>III. Crude Anti - Globalism</vt:lpstr>
      <vt:lpstr>III. Crude Anti - Globalism</vt:lpstr>
      <vt:lpstr>IV. Trade Globalization</vt:lpstr>
      <vt:lpstr>IV. Trade Globalization </vt:lpstr>
      <vt:lpstr>IV. Trade Globalization </vt:lpstr>
      <vt:lpstr>IV. Trade Globalization </vt:lpstr>
      <vt:lpstr>IV. Trade Globalization </vt:lpstr>
      <vt:lpstr>IV. Trade Globalization </vt:lpstr>
      <vt:lpstr>IV. Trade Globalization </vt:lpstr>
      <vt:lpstr>IV. Trade Globalization </vt:lpstr>
      <vt:lpstr>IV. Trade Globalization </vt:lpstr>
      <vt:lpstr>IV. Trade Globalization </vt:lpstr>
      <vt:lpstr>IV. Trade Globalization </vt:lpstr>
      <vt:lpstr>IV. Financial Globalization</vt:lpstr>
      <vt:lpstr>IV. Financial Globalization </vt:lpstr>
      <vt:lpstr>IV. Financial Globalization </vt:lpstr>
      <vt:lpstr>IV. Financial Globalization </vt:lpstr>
      <vt:lpstr>IV. Financial Globalization </vt:lpstr>
      <vt:lpstr>IV. Financial Globalization </vt:lpstr>
      <vt:lpstr>IV. Financial Globalization</vt:lpstr>
      <vt:lpstr>V. Concluding Comments </vt:lpstr>
      <vt:lpstr>V. Concluding Comments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al</dc:creator>
  <cp:lastModifiedBy>Leszek Balcerowicz</cp:lastModifiedBy>
  <cp:revision>443</cp:revision>
  <cp:lastPrinted>2018-04-18T09:14:10Z</cp:lastPrinted>
  <dcterms:created xsi:type="dcterms:W3CDTF">2015-08-28T12:12:16Z</dcterms:created>
  <dcterms:modified xsi:type="dcterms:W3CDTF">2019-04-02T13:45:03Z</dcterms:modified>
</cp:coreProperties>
</file>